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7" r:id="rId4"/>
  </p:sldMasterIdLst>
  <p:notesMasterIdLst>
    <p:notesMasterId r:id="rId46"/>
  </p:notesMasterIdLst>
  <p:sldIdLst>
    <p:sldId id="383" r:id="rId5"/>
    <p:sldId id="390" r:id="rId6"/>
    <p:sldId id="430" r:id="rId7"/>
    <p:sldId id="431" r:id="rId8"/>
    <p:sldId id="432" r:id="rId9"/>
    <p:sldId id="391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63" r:id="rId23"/>
    <p:sldId id="46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5" r:id="rId43"/>
    <p:sldId id="466" r:id="rId44"/>
    <p:sldId id="46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Bignall" initials="A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A8B6"/>
    <a:srgbClr val="ACDB33"/>
    <a:srgbClr val="A82290"/>
    <a:srgbClr val="FFFFF3"/>
    <a:srgbClr val="FF811D"/>
    <a:srgbClr val="B3DEFF"/>
    <a:srgbClr val="009DD9"/>
    <a:srgbClr val="0BD0D9"/>
    <a:srgbClr val="B2B2B2"/>
    <a:srgbClr val="171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0BBC40-0002-6576-E29A-494C98CE9F2E}" v="4" dt="2023-09-01T11:40:45.917"/>
    <p1510:client id="{A0BABFE1-167A-3370-A435-2C5C86E01BEB}" v="2" dt="2024-01-09T10:29:42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93470" autoAdjust="0"/>
  </p:normalViewPr>
  <p:slideViewPr>
    <p:cSldViewPr snapToGrid="0">
      <p:cViewPr varScale="1">
        <p:scale>
          <a:sx n="89" d="100"/>
          <a:sy n="89" d="100"/>
        </p:scale>
        <p:origin x="202" y="77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21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C5E069-A5F3-49B6-90F6-532008451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9AF27-2C90-4522-86FA-87BAC7652B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54AF1-98B5-421F-A364-19C8228B30E8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799C08-6738-40AF-94C7-A3EC1FF96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6B5C2EA-25B5-4350-8447-2E1ADC555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670F3-B8C9-448A-8CB2-05414947D9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48D4C-277D-4AE8-BA43-A149E7DAC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BD684-F278-4144-AA3A-3937AA50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elmet&#10;&#10;Description automatically generated">
            <a:extLst>
              <a:ext uri="{FF2B5EF4-FFF2-40B4-BE49-F238E27FC236}">
                <a16:creationId xmlns:a16="http://schemas.microsoft.com/office/drawing/2014/main" id="{98658435-8511-4F13-921D-6A77455D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9D4F59-25A7-4DFE-B95F-3102AB0833A6}"/>
              </a:ext>
            </a:extLst>
          </p:cNvPr>
          <p:cNvSpPr/>
          <p:nvPr userDrawn="1"/>
        </p:nvSpPr>
        <p:spPr>
          <a:xfrm>
            <a:off x="0" y="0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3DBCE-0E34-4B02-8D34-422EBFA61208}"/>
              </a:ext>
            </a:extLst>
          </p:cNvPr>
          <p:cNvSpPr/>
          <p:nvPr/>
        </p:nvSpPr>
        <p:spPr>
          <a:xfrm>
            <a:off x="0" y="0"/>
            <a:ext cx="10370916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96021-BC42-4C3E-B176-B40C375DC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6A32EB-D29A-4A55-B8F8-28AD0512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36C5B-4FD8-48AE-BD0A-E6B814F8B6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FF664-FFF4-40FB-8C5B-A3B56FA6D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840" y="52070"/>
            <a:ext cx="6076160" cy="6805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4763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5702854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629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7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47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55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049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56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52CAD-D294-45BA-97EE-73BCFE5F4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064DD-ACDE-44EE-A819-9C648AFD2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60E24D-CD2B-4E33-A407-1E4374D87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3A4BA-7D9D-4D9A-91A3-B8C623FC60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820905-3214-4374-ACD9-F2395EEB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095" y="0"/>
            <a:ext cx="1231309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/>
        </p:nvSpPr>
        <p:spPr>
          <a:xfrm>
            <a:off x="-347130" y="-34058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04526A-60F5-4D20-B6DE-0B7958562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863B3-2F4D-4FF4-B501-74D00F021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D72F2E-7458-4B72-8205-A156851687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698413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310E79-A36F-4404-B2B4-EF6163E6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01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B5A9B-D435-4803-9ABC-F7C3379C390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71419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F3B83-E26B-494F-8196-CA317CDD3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2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7A7FA8-7881-4BC8-89EE-E14EA006B3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71421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57F94A6-8C9C-437C-89C7-95AFAE5B04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1419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A21C5-6EF3-4666-B36C-02E1B19894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39B938-90D9-4970-9874-503827531B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0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3621BA2F-6445-40A0-BE8B-9DBB9C9C00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2543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C5024CD-3A19-48C2-A649-ABACD3DAA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382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8A28E-CF3A-49B4-8784-97E1382CF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10657244" cy="4859338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722B1-2244-4048-B1E1-9F2DDF0BFB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2080469-C78F-4321-AE38-680951AD75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5" y="332509"/>
            <a:ext cx="10657244" cy="5868266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CF505-44D1-4566-82C6-127035B82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A0112-FA3B-4493-8290-3CEB292672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27D3F-C3BC-4F19-858C-9F54A55D8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9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8DA53-A5F4-4B30-A661-16BFE1205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5F498-2CA8-4544-B969-9ABB87292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665" y="0"/>
            <a:ext cx="85493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142E08-FA61-4545-8A94-08085E9DCADB}"/>
              </a:ext>
            </a:extLst>
          </p:cNvPr>
          <p:cNvSpPr/>
          <p:nvPr userDrawn="1"/>
        </p:nvSpPr>
        <p:spPr>
          <a:xfrm>
            <a:off x="-347130" y="0"/>
            <a:ext cx="1209578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 userDrawn="1"/>
        </p:nvSpPr>
        <p:spPr>
          <a:xfrm>
            <a:off x="-347130" y="0"/>
            <a:ext cx="1227127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99B3DBA-206A-495B-B2FA-7A2C627E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AA515-BDFB-4F68-B940-67A9A8AF5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B5C79B-7053-4403-B148-F795CEBEA7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 and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BE1AB-E90A-408F-9E72-B72DD1282E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 and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02721-9175-4924-A4B7-F68337115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table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88B84-65B1-4F6C-A5D3-A8F65286A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932B9-6162-448E-A30D-730E0C1E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758319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Click to add quote</a:t>
            </a:r>
            <a:endParaRPr dirty="0"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58319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Name</a:t>
            </a:r>
            <a:endParaRPr dirty="0"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758319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Designation</a:t>
            </a:r>
            <a:endParaRPr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7728179" y="1298178"/>
            <a:ext cx="4061054" cy="4408850"/>
          </a:xfrm>
          <a:prstGeom prst="rect">
            <a:avLst/>
          </a:prstGeom>
        </p:spPr>
      </p:pic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FEED8DEB-9540-4452-BA6E-2722AC3827D7}"/>
              </a:ext>
            </a:extLst>
          </p:cNvPr>
          <p:cNvSpPr txBox="1"/>
          <p:nvPr userDrawn="1"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197439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037350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Click to add quote</a:t>
            </a:r>
            <a:endParaRPr dirty="0"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037350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Name</a:t>
            </a:r>
            <a:endParaRPr dirty="0"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3037350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Designation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863" y="1579654"/>
            <a:ext cx="3497137" cy="4862848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EA144-082C-4097-BF16-087902E3E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550" y="1341438"/>
            <a:ext cx="1863926" cy="194141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584A0131-EF6E-4905-8F20-AC89A0E2D058}"/>
              </a:ext>
            </a:extLst>
          </p:cNvPr>
          <p:cNvSpPr txBox="1"/>
          <p:nvPr userDrawn="1"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45952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67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505" y="-431404"/>
            <a:ext cx="7701658" cy="7289404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64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ithout ti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F32688-2493-4131-A58D-B8B632319071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5DC28A0-7481-4DCD-8152-1DD853E2D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B759EF-9E2F-490B-8FDF-3A74699D8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8E1B9-AC97-4422-BCBF-B1A97F5E1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36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vider slide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8DA31-54FD-475B-B226-DA2E121BA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FE6B-34BF-4928-B129-1347223EB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der slide #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D7948-FF14-42CA-980A-3F2D9E21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E76A9-46FB-41A6-8627-AEB4BC15F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helmet&#10;&#10;Description automatically generated">
            <a:extLst>
              <a:ext uri="{FF2B5EF4-FFF2-40B4-BE49-F238E27FC236}">
                <a16:creationId xmlns:a16="http://schemas.microsoft.com/office/drawing/2014/main" id="{D68FAD1B-4526-465B-9857-9563A5EF3F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2480" y="0"/>
            <a:ext cx="6319520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D4FD59-76AB-4E26-BFBD-B41CC45BD986}"/>
              </a:ext>
            </a:extLst>
          </p:cNvPr>
          <p:cNvSpPr/>
          <p:nvPr userDrawn="1"/>
        </p:nvSpPr>
        <p:spPr>
          <a:xfrm>
            <a:off x="0" y="-17324"/>
            <a:ext cx="8298144" cy="6875324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60351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60351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5B7358-D7C8-4B29-97B2-F5F129FE62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6" y="348471"/>
            <a:ext cx="2903184" cy="9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075DF-1CAB-41A6-A2D3-2B76A6627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493520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1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 slide #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D8895-9859-4B96-879B-D6B24C908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1909C-BD50-4438-947E-DD42D4791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36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slide #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DFE0-8F89-4E6D-A7EC-7D587A678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11122-0CA8-47D3-9C30-01E0C1DF8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8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vider slide #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F0910F-26E0-466C-86EA-A37976FB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8B804-AA2D-448F-BF77-F85EF957A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2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26A5F-EBED-4B6E-9AFA-DE8185214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845">
          <p15:clr>
            <a:srgbClr val="FBAE40"/>
          </p15:clr>
        </p15:guide>
        <p15:guide id="6" orient="horz" pos="754">
          <p15:clr>
            <a:srgbClr val="FBAE40"/>
          </p15:clr>
        </p15:guide>
        <p15:guide id="7" orient="horz" pos="40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Key Figure Content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6D07F-D198-4EBE-B44F-FBA5A22FB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31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D9C3E1-C539-4C56-B632-D7E6596FBBAE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358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97038B9-0559-4491-B6B0-41388DE0F32A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7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BA6957-A8FE-472B-A9C0-D425DAFFE720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9365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2C083-EBD1-4092-8BA3-771E28F2701E}"/>
              </a:ext>
            </a:extLst>
          </p:cNvPr>
          <p:cNvSpPr/>
          <p:nvPr userDrawn="1"/>
        </p:nvSpPr>
        <p:spPr>
          <a:xfrm rot="1779469">
            <a:off x="-955264" y="-2718939"/>
            <a:ext cx="14117648" cy="12269320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77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C5EDA15-B776-4709-9EA2-C07F2F56751F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9A6DEF-4FD8-43EB-8943-CC858226CD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3856" y="-26827"/>
            <a:ext cx="8298144" cy="69021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9E8AD2-5E8D-463A-AAE4-88FC8815E600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606035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606035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FD201-B5BE-4C72-9EBE-F2F2E4E11C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D1ADE-D4B9-4C88-B3C8-E60DCB113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123A4-08D9-43F1-9237-307837BF1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2100" y="-26827"/>
            <a:ext cx="698990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56386C-7E41-4998-9C01-CB62640F21A6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F9E9D8-2DAC-4F3B-B593-C1E14BD64E37}"/>
              </a:ext>
            </a:extLst>
          </p:cNvPr>
          <p:cNvSpPr/>
          <p:nvPr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7907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7907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5D1EC8-5C9B-4988-896B-5BA14AD03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CE06B-69ED-4A6F-BA45-21AD58F4E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02F358-3CE7-40CB-A798-D347C50E6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450" y="-26827"/>
            <a:ext cx="753355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8B491-C0D9-41AF-8928-99CA8347D627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42345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4234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A524C0-DF6C-4A30-B18A-E5AC6ADFA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5482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25743-0ADF-40C2-8536-4BF2D4B50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F1E3B8-3EA1-4142-9C4F-6DA6DC739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072" y="-26827"/>
            <a:ext cx="8042928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992BED-12CD-4B84-95FD-204CBBB2B738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8923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8923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48D45-32B4-4982-AD04-D80FDE6AB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83618-6CC9-4984-B74B-D1E3EC8E1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5" y="1341437"/>
            <a:ext cx="10657243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9509D-B1F4-4794-87DF-B63E0BBBC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  <p15:guide id="9" pos="347" userDrawn="1">
          <p15:clr>
            <a:srgbClr val="FBAE40"/>
          </p15:clr>
        </p15:guide>
        <p15:guide id="10" pos="7072" userDrawn="1">
          <p15:clr>
            <a:srgbClr val="FBAE40"/>
          </p15:clr>
        </p15:guide>
        <p15:guide id="11" orient="horz" pos="2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C504-AE83-498C-8FB8-F7AAB2D9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5706320" cy="1435072"/>
          </a:xfrm>
        </p:spPr>
        <p:txBody>
          <a:bodyPr/>
          <a:lstStyle/>
          <a:p>
            <a:r>
              <a:rPr lang="en-IN" dirty="0"/>
              <a:t>General</a:t>
            </a:r>
            <a:r>
              <a:rPr lang="en-IN" spc="-110" dirty="0"/>
              <a:t> </a:t>
            </a:r>
            <a:r>
              <a:rPr lang="en-IN" dirty="0"/>
              <a:t>Linear</a:t>
            </a:r>
            <a:r>
              <a:rPr lang="en-IN" spc="-105" dirty="0"/>
              <a:t> </a:t>
            </a:r>
            <a:r>
              <a:rPr lang="en-IN" spc="-10" dirty="0"/>
              <a:t>Regression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A2CDA-A4E3-47BB-9579-8EA01941B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70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B91C-F3B8-9547-5049-AA9D5746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5E6322-7987-836D-6786-CB06FA53F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D13C2-4A79-881A-4357-E66F71FF3E4D}"/>
              </a:ext>
            </a:extLst>
          </p:cNvPr>
          <p:cNvSpPr txBox="1"/>
          <p:nvPr/>
        </p:nvSpPr>
        <p:spPr>
          <a:xfrm>
            <a:off x="3568474" y="215901"/>
            <a:ext cx="461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Model Specification</a:t>
            </a:r>
          </a:p>
        </p:txBody>
      </p:sp>
      <p:pic>
        <p:nvPicPr>
          <p:cNvPr id="5" name="object 9">
            <a:extLst>
              <a:ext uri="{FF2B5EF4-FFF2-40B4-BE49-F238E27FC236}">
                <a16:creationId xmlns:a16="http://schemas.microsoft.com/office/drawing/2014/main" id="{95C13A71-0BF1-35D0-E22C-922C712CBE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880" y="1770622"/>
            <a:ext cx="7720805" cy="4493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23F89-1685-A969-656B-41236932480E}"/>
              </a:ext>
            </a:extLst>
          </p:cNvPr>
          <p:cNvSpPr txBox="1"/>
          <p:nvPr/>
        </p:nvSpPr>
        <p:spPr>
          <a:xfrm>
            <a:off x="555705" y="1085594"/>
            <a:ext cx="704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+mj-lt"/>
              </a:rPr>
              <a:t>Goodness of Estimate….</a:t>
            </a:r>
          </a:p>
        </p:txBody>
      </p:sp>
    </p:spTree>
    <p:extLst>
      <p:ext uri="{BB962C8B-B14F-4D97-AF65-F5344CB8AC3E}">
        <p14:creationId xmlns:p14="http://schemas.microsoft.com/office/powerpoint/2010/main" val="1534274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FDFF8-B6F0-2FF2-1C32-02D473F9E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7BC35F-F651-827F-55CB-B2D05AEB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1E3B-66D2-7D58-04E5-4B3A8190732F}"/>
              </a:ext>
            </a:extLst>
          </p:cNvPr>
          <p:cNvSpPr txBox="1"/>
          <p:nvPr/>
        </p:nvSpPr>
        <p:spPr>
          <a:xfrm>
            <a:off x="1511073" y="257860"/>
            <a:ext cx="981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Specifying the deterministic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8EF8B-8C7C-8D5C-7377-1511BFC4F985}"/>
              </a:ext>
            </a:extLst>
          </p:cNvPr>
          <p:cNvSpPr txBox="1"/>
          <p:nvPr/>
        </p:nvSpPr>
        <p:spPr>
          <a:xfrm>
            <a:off x="1511074" y="1159618"/>
            <a:ext cx="9810068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206375" indent="-34290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927100" algn="l"/>
              </a:tabLst>
            </a:pPr>
            <a:r>
              <a:rPr lang="en-US" dirty="0"/>
              <a:t>Define</a:t>
            </a:r>
            <a:r>
              <a:rPr lang="en-US" spc="-65" dirty="0"/>
              <a:t> </a:t>
            </a:r>
            <a:r>
              <a:rPr lang="en-US" dirty="0"/>
              <a:t>the</a:t>
            </a:r>
            <a:r>
              <a:rPr lang="en-US" spc="-60" dirty="0"/>
              <a:t> </a:t>
            </a:r>
            <a:r>
              <a:rPr lang="en-US" dirty="0"/>
              <a:t>dependent</a:t>
            </a:r>
            <a:r>
              <a:rPr lang="en-US" spc="-65" dirty="0"/>
              <a:t> </a:t>
            </a:r>
            <a:r>
              <a:rPr lang="en-US" dirty="0"/>
              <a:t>variable</a:t>
            </a:r>
            <a:r>
              <a:rPr lang="en-US" spc="-70" dirty="0"/>
              <a:t> </a:t>
            </a:r>
            <a:r>
              <a:rPr lang="en-US" spc="-25" dirty="0"/>
              <a:t>and </a:t>
            </a:r>
            <a:r>
              <a:rPr lang="en-US" dirty="0"/>
              <a:t>independent</a:t>
            </a:r>
            <a:r>
              <a:rPr lang="en-US" spc="-105" dirty="0"/>
              <a:t> </a:t>
            </a:r>
            <a:r>
              <a:rPr lang="en-US" spc="-10" dirty="0"/>
              <a:t>variable</a:t>
            </a:r>
          </a:p>
          <a:p>
            <a:pPr marL="354965" marR="206375" indent="-34290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927100" algn="l"/>
              </a:tabLst>
            </a:pPr>
            <a:r>
              <a:rPr lang="en-US" dirty="0"/>
              <a:t>Hypothesize</a:t>
            </a:r>
            <a:r>
              <a:rPr lang="en-US" spc="-75" dirty="0"/>
              <a:t> </a:t>
            </a:r>
            <a:r>
              <a:rPr lang="en-US" dirty="0"/>
              <a:t>Nature</a:t>
            </a:r>
            <a:r>
              <a:rPr lang="en-US" spc="-50" dirty="0"/>
              <a:t> </a:t>
            </a:r>
            <a:r>
              <a:rPr lang="en-US" dirty="0"/>
              <a:t>of</a:t>
            </a:r>
            <a:r>
              <a:rPr lang="en-US" spc="-55" dirty="0"/>
              <a:t> </a:t>
            </a:r>
            <a:r>
              <a:rPr lang="en-US" spc="-10" dirty="0"/>
              <a:t>Relationship</a:t>
            </a:r>
          </a:p>
          <a:p>
            <a:pPr marL="297815" marR="206375" indent="-28575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dirty="0">
                <a:cs typeface="Arial"/>
              </a:rPr>
              <a:t>Expected</a:t>
            </a:r>
            <a:r>
              <a:rPr lang="en-US" spc="-80" dirty="0">
                <a:cs typeface="Arial"/>
              </a:rPr>
              <a:t> </a:t>
            </a:r>
            <a:r>
              <a:rPr lang="en-US" dirty="0">
                <a:cs typeface="Arial"/>
              </a:rPr>
              <a:t>Effects</a:t>
            </a:r>
            <a:r>
              <a:rPr lang="en-US" spc="-120" dirty="0">
                <a:cs typeface="Arial"/>
              </a:rPr>
              <a:t> </a:t>
            </a:r>
            <a:r>
              <a:rPr lang="en-US" dirty="0">
                <a:cs typeface="Arial"/>
              </a:rPr>
              <a:t>(i.e.,</a:t>
            </a:r>
            <a:r>
              <a:rPr lang="en-US" spc="-90" dirty="0">
                <a:cs typeface="Arial"/>
              </a:rPr>
              <a:t> </a:t>
            </a:r>
            <a:r>
              <a:rPr lang="en-US" spc="-10" dirty="0">
                <a:cs typeface="Arial"/>
              </a:rPr>
              <a:t>Coefficients’</a:t>
            </a:r>
            <a:r>
              <a:rPr lang="en-US" spc="-180" dirty="0">
                <a:cs typeface="Arial"/>
              </a:rPr>
              <a:t> </a:t>
            </a:r>
            <a:r>
              <a:rPr lang="en-US" spc="-10" dirty="0">
                <a:cs typeface="Arial"/>
              </a:rPr>
              <a:t>Signs)</a:t>
            </a:r>
          </a:p>
          <a:p>
            <a:pPr marL="297815" marR="206375" indent="-28575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dirty="0">
                <a:cs typeface="Arial"/>
              </a:rPr>
              <a:t>Functional</a:t>
            </a:r>
            <a:r>
              <a:rPr lang="en-US" spc="-65" dirty="0">
                <a:cs typeface="Arial"/>
              </a:rPr>
              <a:t> </a:t>
            </a:r>
            <a:r>
              <a:rPr lang="en-US" dirty="0">
                <a:cs typeface="Arial"/>
              </a:rPr>
              <a:t>Form</a:t>
            </a:r>
            <a:r>
              <a:rPr lang="en-US" spc="-60" dirty="0">
                <a:cs typeface="Arial"/>
              </a:rPr>
              <a:t> </a:t>
            </a:r>
            <a:r>
              <a:rPr lang="en-US" dirty="0">
                <a:cs typeface="Arial"/>
              </a:rPr>
              <a:t>(Linear</a:t>
            </a:r>
            <a:r>
              <a:rPr lang="en-US" spc="-60" dirty="0">
                <a:cs typeface="Arial"/>
              </a:rPr>
              <a:t> </a:t>
            </a:r>
            <a:r>
              <a:rPr lang="en-US" dirty="0">
                <a:cs typeface="Arial"/>
              </a:rPr>
              <a:t>or</a:t>
            </a:r>
            <a:r>
              <a:rPr lang="en-US" spc="-65" dirty="0">
                <a:cs typeface="Arial"/>
              </a:rPr>
              <a:t> </a:t>
            </a:r>
            <a:r>
              <a:rPr lang="en-US" spc="-10" dirty="0">
                <a:cs typeface="Arial"/>
              </a:rPr>
              <a:t>Non-Linear)</a:t>
            </a:r>
            <a:endParaRPr lang="en-US" dirty="0">
              <a:cs typeface="Arial"/>
            </a:endParaRPr>
          </a:p>
          <a:p>
            <a:pPr marL="297815" marR="206375" indent="-28575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spc="-10" dirty="0">
                <a:cs typeface="Arial"/>
              </a:rPr>
              <a:t>Interactions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8E1F8-1631-B586-3B88-49BF7BE0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3DAAD6-1890-89AA-ECAA-234A7E45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F14E9-3B28-C04D-A679-2B72D38E3591}"/>
              </a:ext>
            </a:extLst>
          </p:cNvPr>
          <p:cNvSpPr txBox="1"/>
          <p:nvPr/>
        </p:nvSpPr>
        <p:spPr>
          <a:xfrm>
            <a:off x="3597332" y="244073"/>
            <a:ext cx="499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Square of Residuals..</a:t>
            </a:r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683DB9C3-83AB-BB28-3F0E-9298A7968C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000" y="1184728"/>
            <a:ext cx="7874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437FE-A53F-9BDB-2E7B-E493DE20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003F02-721A-5477-AB41-F07742224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D58E5-4AF9-C1C0-111A-677EBA149E65}"/>
              </a:ext>
            </a:extLst>
          </p:cNvPr>
          <p:cNvSpPr txBox="1"/>
          <p:nvPr/>
        </p:nvSpPr>
        <p:spPr>
          <a:xfrm>
            <a:off x="3219251" y="2617159"/>
            <a:ext cx="575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87044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549A-F8D9-7987-EE8D-47BE9CA74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901AAE-895C-CE4B-568F-5B81C55CD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4C880-AB99-9037-8D16-383426DE9F4C}"/>
              </a:ext>
            </a:extLst>
          </p:cNvPr>
          <p:cNvSpPr txBox="1"/>
          <p:nvPr/>
        </p:nvSpPr>
        <p:spPr>
          <a:xfrm>
            <a:off x="3966382" y="450901"/>
            <a:ext cx="425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Minimise the error</a:t>
            </a:r>
          </a:p>
        </p:txBody>
      </p:sp>
      <p:pic>
        <p:nvPicPr>
          <p:cNvPr id="3" name="object 55">
            <a:extLst>
              <a:ext uri="{FF2B5EF4-FFF2-40B4-BE49-F238E27FC236}">
                <a16:creationId xmlns:a16="http://schemas.microsoft.com/office/drawing/2014/main" id="{A96F1281-C423-3B22-6A97-DEEB5A20EE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953" y="1282848"/>
            <a:ext cx="8610092" cy="48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D77F-C329-1E18-1063-F1EED0CF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61C206-D034-57AB-2119-93039A4BE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CFEF9-6A39-D6D7-8109-BC812FEE48BE}"/>
              </a:ext>
            </a:extLst>
          </p:cNvPr>
          <p:cNvSpPr txBox="1"/>
          <p:nvPr/>
        </p:nvSpPr>
        <p:spPr>
          <a:xfrm>
            <a:off x="2739748" y="385588"/>
            <a:ext cx="671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Introduction of new Variable</a:t>
            </a:r>
          </a:p>
        </p:txBody>
      </p:sp>
      <p:pic>
        <p:nvPicPr>
          <p:cNvPr id="5" name="object 9">
            <a:extLst>
              <a:ext uri="{FF2B5EF4-FFF2-40B4-BE49-F238E27FC236}">
                <a16:creationId xmlns:a16="http://schemas.microsoft.com/office/drawing/2014/main" id="{44682953-BED9-5FC0-296C-CB36913EA3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147" y="1252369"/>
            <a:ext cx="8719820" cy="4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1CFC9-77C3-8D1C-C09E-0575711A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03FD92-66BF-B7DE-C48E-25367F08D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D382B-E645-FDD9-222B-C6DC199BFA28}"/>
              </a:ext>
            </a:extLst>
          </p:cNvPr>
          <p:cNvSpPr txBox="1"/>
          <p:nvPr/>
        </p:nvSpPr>
        <p:spPr>
          <a:xfrm>
            <a:off x="2739748" y="385588"/>
            <a:ext cx="671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Introduction of new Variable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64BCD19-DFAC-C607-132D-04D32CBA788B}"/>
              </a:ext>
            </a:extLst>
          </p:cNvPr>
          <p:cNvGrpSpPr/>
          <p:nvPr/>
        </p:nvGrpSpPr>
        <p:grpSpPr>
          <a:xfrm>
            <a:off x="2296795" y="1775895"/>
            <a:ext cx="7598409" cy="4230370"/>
            <a:chOff x="778763" y="1754123"/>
            <a:chExt cx="7598409" cy="423037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6887D912-50F3-A083-3963-96B3CC3F7FE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1754123"/>
              <a:ext cx="7597902" cy="4229862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95F22F9-BD0E-2008-EB8A-0734A5ABC222}"/>
                </a:ext>
              </a:extLst>
            </p:cNvPr>
            <p:cNvSpPr/>
            <p:nvPr/>
          </p:nvSpPr>
          <p:spPr>
            <a:xfrm>
              <a:off x="3502651" y="1801435"/>
              <a:ext cx="1961514" cy="819785"/>
            </a:xfrm>
            <a:custGeom>
              <a:avLst/>
              <a:gdLst/>
              <a:ahLst/>
              <a:cxnLst/>
              <a:rect l="l" t="t" r="r" b="b"/>
              <a:pathLst>
                <a:path w="1961514" h="819785">
                  <a:moveTo>
                    <a:pt x="1960906" y="0"/>
                  </a:moveTo>
                  <a:lnTo>
                    <a:pt x="0" y="0"/>
                  </a:lnTo>
                  <a:lnTo>
                    <a:pt x="0" y="819741"/>
                  </a:lnTo>
                  <a:lnTo>
                    <a:pt x="1960906" y="819741"/>
                  </a:lnTo>
                  <a:lnTo>
                    <a:pt x="1960906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7826A12-6EDE-E365-1A74-AB2C68D6D0BC}"/>
                </a:ext>
              </a:extLst>
            </p:cNvPr>
            <p:cNvSpPr/>
            <p:nvPr/>
          </p:nvSpPr>
          <p:spPr>
            <a:xfrm>
              <a:off x="3502651" y="1801435"/>
              <a:ext cx="1961514" cy="819785"/>
            </a:xfrm>
            <a:custGeom>
              <a:avLst/>
              <a:gdLst/>
              <a:ahLst/>
              <a:cxnLst/>
              <a:rect l="l" t="t" r="r" b="b"/>
              <a:pathLst>
                <a:path w="1961514" h="819785">
                  <a:moveTo>
                    <a:pt x="0" y="819741"/>
                  </a:moveTo>
                  <a:lnTo>
                    <a:pt x="1960906" y="819741"/>
                  </a:lnTo>
                  <a:lnTo>
                    <a:pt x="1960906" y="0"/>
                  </a:lnTo>
                  <a:lnTo>
                    <a:pt x="0" y="0"/>
                  </a:lnTo>
                  <a:lnTo>
                    <a:pt x="0" y="819741"/>
                  </a:lnTo>
                  <a:close/>
                </a:path>
              </a:pathLst>
            </a:custGeom>
            <a:ln w="2794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208F33FF-835B-F257-49A7-BF317451422D}"/>
              </a:ext>
            </a:extLst>
          </p:cNvPr>
          <p:cNvSpPr txBox="1"/>
          <p:nvPr/>
        </p:nvSpPr>
        <p:spPr>
          <a:xfrm>
            <a:off x="5177845" y="1823207"/>
            <a:ext cx="1647189" cy="7753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  <a:spcBef>
                <a:spcPts val="115"/>
              </a:spcBef>
            </a:pPr>
            <a:r>
              <a:rPr sz="2450" b="1" spc="-70" dirty="0">
                <a:latin typeface="Arial"/>
                <a:cs typeface="Arial"/>
              </a:rPr>
              <a:t>Regression </a:t>
            </a:r>
            <a:r>
              <a:rPr sz="2450" b="1" spc="-10" dirty="0">
                <a:latin typeface="Arial"/>
                <a:cs typeface="Arial"/>
              </a:rPr>
              <a:t>Models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68C016B0-7EF1-6F03-C7BB-ECD7A65A3EED}"/>
              </a:ext>
            </a:extLst>
          </p:cNvPr>
          <p:cNvSpPr txBox="1"/>
          <p:nvPr/>
        </p:nvSpPr>
        <p:spPr>
          <a:xfrm>
            <a:off x="3429377" y="3196208"/>
            <a:ext cx="1337310" cy="1028700"/>
          </a:xfrm>
          <a:prstGeom prst="rect">
            <a:avLst/>
          </a:prstGeom>
          <a:solidFill>
            <a:srgbClr val="00FFFF"/>
          </a:solidFill>
          <a:ln w="27629">
            <a:solidFill>
              <a:srgbClr val="1A1A1A"/>
            </a:solidFill>
          </a:ln>
        </p:spPr>
        <p:txBody>
          <a:bodyPr vert="horz" wrap="square" lIns="0" tIns="29654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2335"/>
              </a:spcBef>
            </a:pPr>
            <a:r>
              <a:rPr sz="2450" b="1" spc="-10" dirty="0">
                <a:latin typeface="Arial"/>
                <a:cs typeface="Arial"/>
              </a:rPr>
              <a:t>Simple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5" name="object 32">
            <a:extLst>
              <a:ext uri="{FF2B5EF4-FFF2-40B4-BE49-F238E27FC236}">
                <a16:creationId xmlns:a16="http://schemas.microsoft.com/office/drawing/2014/main" id="{C48E5394-F855-2A44-9844-0C538A63B2CB}"/>
              </a:ext>
            </a:extLst>
          </p:cNvPr>
          <p:cNvSpPr txBox="1"/>
          <p:nvPr/>
        </p:nvSpPr>
        <p:spPr>
          <a:xfrm>
            <a:off x="7425315" y="3196208"/>
            <a:ext cx="1337310" cy="1028700"/>
          </a:xfrm>
          <a:prstGeom prst="rect">
            <a:avLst/>
          </a:prstGeom>
          <a:solidFill>
            <a:srgbClr val="00FFFF"/>
          </a:solidFill>
          <a:ln w="27629">
            <a:solidFill>
              <a:srgbClr val="1A1A1A"/>
            </a:solidFill>
          </a:ln>
        </p:spPr>
        <p:txBody>
          <a:bodyPr vert="horz" wrap="square" lIns="0" tIns="28702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260"/>
              </a:spcBef>
            </a:pPr>
            <a:r>
              <a:rPr sz="2450" b="1" spc="-10" dirty="0">
                <a:latin typeface="Arial"/>
                <a:cs typeface="Arial"/>
              </a:rPr>
              <a:t>Multiple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346F5070-7F22-27F7-7202-A70F5B7E5DCF}"/>
              </a:ext>
            </a:extLst>
          </p:cNvPr>
          <p:cNvGrpSpPr/>
          <p:nvPr/>
        </p:nvGrpSpPr>
        <p:grpSpPr>
          <a:xfrm>
            <a:off x="2513134" y="4709954"/>
            <a:ext cx="1107440" cy="1160780"/>
            <a:chOff x="978248" y="4677297"/>
            <a:chExt cx="1107440" cy="116078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E540DBDB-69FC-DE9C-ACD7-DC0DAD98DC0F}"/>
                </a:ext>
              </a:extLst>
            </p:cNvPr>
            <p:cNvSpPr/>
            <p:nvPr/>
          </p:nvSpPr>
          <p:spPr>
            <a:xfrm>
              <a:off x="1105145" y="4809298"/>
              <a:ext cx="980440" cy="1028700"/>
            </a:xfrm>
            <a:custGeom>
              <a:avLst/>
              <a:gdLst/>
              <a:ahLst/>
              <a:cxnLst/>
              <a:rect l="l" t="t" r="r" b="b"/>
              <a:pathLst>
                <a:path w="980439" h="1028700">
                  <a:moveTo>
                    <a:pt x="980438" y="0"/>
                  </a:moveTo>
                  <a:lnTo>
                    <a:pt x="0" y="0"/>
                  </a:lnTo>
                  <a:lnTo>
                    <a:pt x="0" y="1028656"/>
                  </a:lnTo>
                  <a:lnTo>
                    <a:pt x="980438" y="1028656"/>
                  </a:lnTo>
                  <a:lnTo>
                    <a:pt x="980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863F4981-2673-8881-279E-950FF6E867C7}"/>
                </a:ext>
              </a:extLst>
            </p:cNvPr>
            <p:cNvSpPr/>
            <p:nvPr/>
          </p:nvSpPr>
          <p:spPr>
            <a:xfrm>
              <a:off x="991944" y="4690994"/>
              <a:ext cx="981075" cy="1028700"/>
            </a:xfrm>
            <a:custGeom>
              <a:avLst/>
              <a:gdLst/>
              <a:ahLst/>
              <a:cxnLst/>
              <a:rect l="l" t="t" r="r" b="b"/>
              <a:pathLst>
                <a:path w="981075" h="1028700">
                  <a:moveTo>
                    <a:pt x="980788" y="0"/>
                  </a:moveTo>
                  <a:lnTo>
                    <a:pt x="0" y="0"/>
                  </a:lnTo>
                  <a:lnTo>
                    <a:pt x="0" y="1028656"/>
                  </a:lnTo>
                  <a:lnTo>
                    <a:pt x="980788" y="1028656"/>
                  </a:lnTo>
                  <a:lnTo>
                    <a:pt x="98078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A3B73A65-BD6E-7B88-D43F-895EB2123A6D}"/>
                </a:ext>
              </a:extLst>
            </p:cNvPr>
            <p:cNvSpPr/>
            <p:nvPr/>
          </p:nvSpPr>
          <p:spPr>
            <a:xfrm>
              <a:off x="991944" y="4690994"/>
              <a:ext cx="981075" cy="1028700"/>
            </a:xfrm>
            <a:custGeom>
              <a:avLst/>
              <a:gdLst/>
              <a:ahLst/>
              <a:cxnLst/>
              <a:rect l="l" t="t" r="r" b="b"/>
              <a:pathLst>
                <a:path w="981075" h="1028700">
                  <a:moveTo>
                    <a:pt x="0" y="1028656"/>
                  </a:moveTo>
                  <a:lnTo>
                    <a:pt x="980788" y="1028656"/>
                  </a:lnTo>
                  <a:lnTo>
                    <a:pt x="980788" y="0"/>
                  </a:lnTo>
                  <a:lnTo>
                    <a:pt x="0" y="0"/>
                  </a:lnTo>
                  <a:lnTo>
                    <a:pt x="0" y="1028656"/>
                  </a:lnTo>
                  <a:close/>
                </a:path>
              </a:pathLst>
            </a:custGeom>
            <a:ln w="27347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2">
            <a:extLst>
              <a:ext uri="{FF2B5EF4-FFF2-40B4-BE49-F238E27FC236}">
                <a16:creationId xmlns:a16="http://schemas.microsoft.com/office/drawing/2014/main" id="{6473E412-5B14-C112-8230-D9210C1F1D97}"/>
              </a:ext>
            </a:extLst>
          </p:cNvPr>
          <p:cNvSpPr txBox="1"/>
          <p:nvPr/>
        </p:nvSpPr>
        <p:spPr>
          <a:xfrm>
            <a:off x="2561437" y="5037341"/>
            <a:ext cx="911860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50" b="1" spc="-60" dirty="0">
                <a:latin typeface="Arial"/>
                <a:cs typeface="Arial"/>
              </a:rPr>
              <a:t>Linear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38BC4EA3-D945-6D27-412D-F87B5167A125}"/>
              </a:ext>
            </a:extLst>
          </p:cNvPr>
          <p:cNvSpPr txBox="1"/>
          <p:nvPr/>
        </p:nvSpPr>
        <p:spPr>
          <a:xfrm>
            <a:off x="4670505" y="4752112"/>
            <a:ext cx="980440" cy="1028700"/>
          </a:xfrm>
          <a:prstGeom prst="rect">
            <a:avLst/>
          </a:prstGeom>
          <a:solidFill>
            <a:srgbClr val="00FFFF"/>
          </a:solidFill>
          <a:ln w="27393">
            <a:solidFill>
              <a:srgbClr val="1A1A1A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40640" marR="45085" indent="109855">
              <a:lnSpc>
                <a:spcPct val="100000"/>
              </a:lnSpc>
              <a:spcBef>
                <a:spcPts val="860"/>
              </a:spcBef>
            </a:pPr>
            <a:r>
              <a:rPr sz="2450" b="1" spc="-20" dirty="0">
                <a:latin typeface="Arial"/>
                <a:cs typeface="Arial"/>
              </a:rPr>
              <a:t>Non- </a:t>
            </a:r>
            <a:r>
              <a:rPr sz="2450" b="1" spc="-75" dirty="0">
                <a:latin typeface="Arial"/>
                <a:cs typeface="Arial"/>
              </a:rPr>
              <a:t>Linear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019A6646-E35D-486F-3120-8D678EA70847}"/>
              </a:ext>
            </a:extLst>
          </p:cNvPr>
          <p:cNvSpPr txBox="1"/>
          <p:nvPr/>
        </p:nvSpPr>
        <p:spPr>
          <a:xfrm>
            <a:off x="6541057" y="4723651"/>
            <a:ext cx="980440" cy="1028700"/>
          </a:xfrm>
          <a:prstGeom prst="rect">
            <a:avLst/>
          </a:prstGeom>
          <a:solidFill>
            <a:srgbClr val="00FFFF"/>
          </a:solidFill>
          <a:ln w="27393">
            <a:solidFill>
              <a:srgbClr val="1A1A1A"/>
            </a:solidFill>
          </a:ln>
        </p:spPr>
        <p:txBody>
          <a:bodyPr vert="horz" wrap="square" lIns="0" tIns="29654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335"/>
              </a:spcBef>
            </a:pPr>
            <a:r>
              <a:rPr sz="2450" b="1" spc="-10" dirty="0">
                <a:latin typeface="Arial"/>
                <a:cs typeface="Arial"/>
              </a:rPr>
              <a:t>Linear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23" name="object 31">
            <a:extLst>
              <a:ext uri="{FF2B5EF4-FFF2-40B4-BE49-F238E27FC236}">
                <a16:creationId xmlns:a16="http://schemas.microsoft.com/office/drawing/2014/main" id="{6788A53E-6339-ED93-10F7-6EFEABC37E5D}"/>
              </a:ext>
            </a:extLst>
          </p:cNvPr>
          <p:cNvSpPr txBox="1"/>
          <p:nvPr/>
        </p:nvSpPr>
        <p:spPr>
          <a:xfrm>
            <a:off x="8689979" y="4723651"/>
            <a:ext cx="981075" cy="1028700"/>
          </a:xfrm>
          <a:prstGeom prst="rect">
            <a:avLst/>
          </a:prstGeom>
          <a:solidFill>
            <a:srgbClr val="00FFFF"/>
          </a:solidFill>
          <a:ln w="27393">
            <a:solidFill>
              <a:srgbClr val="1A1A1A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41275" marR="45085" indent="109855">
              <a:lnSpc>
                <a:spcPts val="2700"/>
              </a:lnSpc>
              <a:spcBef>
                <a:spcPts val="1200"/>
              </a:spcBef>
            </a:pPr>
            <a:r>
              <a:rPr sz="2450" b="1" spc="-20" dirty="0">
                <a:latin typeface="Arial"/>
                <a:cs typeface="Arial"/>
              </a:rPr>
              <a:t>Non- </a:t>
            </a:r>
            <a:r>
              <a:rPr sz="2450" b="1" spc="-75" dirty="0">
                <a:latin typeface="Arial"/>
                <a:cs typeface="Arial"/>
              </a:rPr>
              <a:t>Linear</a:t>
            </a:r>
            <a:endParaRPr sz="2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04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2246B-762F-ED21-7B23-EC966FB3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17DF67-F734-3507-EA0B-8743CDB14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BC8F3-5FC7-D511-1EFD-725DFBE3FEE8}"/>
              </a:ext>
            </a:extLst>
          </p:cNvPr>
          <p:cNvSpPr txBox="1"/>
          <p:nvPr/>
        </p:nvSpPr>
        <p:spPr>
          <a:xfrm>
            <a:off x="4564831" y="310746"/>
            <a:ext cx="306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New Variable</a:t>
            </a:r>
          </a:p>
        </p:txBody>
      </p:sp>
      <p:pic>
        <p:nvPicPr>
          <p:cNvPr id="5" name="object 12">
            <a:extLst>
              <a:ext uri="{FF2B5EF4-FFF2-40B4-BE49-F238E27FC236}">
                <a16:creationId xmlns:a16="http://schemas.microsoft.com/office/drawing/2014/main" id="{860D807B-50D7-4634-06B2-75F9118F81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100" y="1259906"/>
            <a:ext cx="8559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5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1514-0BFF-2F52-4BCD-F3891855F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560D2-7D95-9833-357E-4A9F18149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E9D19-4EAA-F661-4BB6-337C9354DE1A}"/>
              </a:ext>
            </a:extLst>
          </p:cNvPr>
          <p:cNvSpPr txBox="1"/>
          <p:nvPr/>
        </p:nvSpPr>
        <p:spPr>
          <a:xfrm>
            <a:off x="3283901" y="352705"/>
            <a:ext cx="562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+mj-lt"/>
              </a:rPr>
              <a:t>Does it represent a line ?</a:t>
            </a:r>
            <a:endParaRPr lang="en-IN" sz="3600" b="1" u="sng" dirty="0">
              <a:latin typeface="+mj-lt"/>
            </a:endParaRPr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0183890C-C90C-BA86-D926-AFC4FD6A53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7357" y="1238213"/>
            <a:ext cx="8712200" cy="49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6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93D6-3F21-DC08-B1FC-508636D8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EFCA46-EA85-4454-00CE-846166D69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D5295-3903-0250-0230-78DA8F3FC854}"/>
              </a:ext>
            </a:extLst>
          </p:cNvPr>
          <p:cNvSpPr txBox="1"/>
          <p:nvPr/>
        </p:nvSpPr>
        <p:spPr>
          <a:xfrm>
            <a:off x="4089513" y="606705"/>
            <a:ext cx="424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Linear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F5E6-AD9A-AF75-8F15-50761C82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660474"/>
            <a:ext cx="742101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A1B9D5-37ED-4717-B214-1D893CF05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A760-ACF9-5112-FC1C-5F2562481CE9}"/>
              </a:ext>
            </a:extLst>
          </p:cNvPr>
          <p:cNvSpPr txBox="1"/>
          <p:nvPr/>
        </p:nvSpPr>
        <p:spPr>
          <a:xfrm>
            <a:off x="3554184" y="2167116"/>
            <a:ext cx="496388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0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1800" dirty="0">
                <a:latin typeface="Arial"/>
                <a:cs typeface="Arial"/>
              </a:rPr>
              <a:t>Describe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Linear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Regression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Model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1800" dirty="0">
                <a:latin typeface="Arial"/>
                <a:cs typeface="Arial"/>
              </a:rPr>
              <a:t>State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Regression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Modeling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Steps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1800" dirty="0">
                <a:latin typeface="Arial"/>
                <a:cs typeface="Arial"/>
              </a:rPr>
              <a:t>Explain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Ordinary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Least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Squares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1800" dirty="0">
                <a:latin typeface="Arial"/>
                <a:cs typeface="Arial"/>
              </a:rPr>
              <a:t>Compute</a:t>
            </a:r>
            <a:r>
              <a:rPr lang="en-US" sz="1800" spc="-6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Regression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Coefficients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1800" dirty="0">
                <a:latin typeface="Arial"/>
                <a:cs typeface="Arial"/>
              </a:rPr>
              <a:t>Understand</a:t>
            </a:r>
            <a:r>
              <a:rPr lang="en-US" sz="1800" spc="-6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check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model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assumptions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1800" dirty="0">
                <a:latin typeface="Arial"/>
                <a:cs typeface="Arial"/>
              </a:rPr>
              <a:t>Predict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Response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Variable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7B77A-B1AF-A03E-EEDC-35E41764C27F}"/>
              </a:ext>
            </a:extLst>
          </p:cNvPr>
          <p:cNvSpPr txBox="1"/>
          <p:nvPr/>
        </p:nvSpPr>
        <p:spPr>
          <a:xfrm>
            <a:off x="3673928" y="959526"/>
            <a:ext cx="484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504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B00DF-9615-CE04-47C0-4BBA722B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C0F890-F599-962B-C8AB-EB7DEBB4D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3B62C-BF94-68DD-5BEA-83FA5A7ADFFF}"/>
              </a:ext>
            </a:extLst>
          </p:cNvPr>
          <p:cNvSpPr txBox="1"/>
          <p:nvPr/>
        </p:nvSpPr>
        <p:spPr>
          <a:xfrm>
            <a:off x="3263956" y="564746"/>
            <a:ext cx="566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19EAC-0A92-D32B-7C75-255F6EAA4C9C}"/>
              </a:ext>
            </a:extLst>
          </p:cNvPr>
          <p:cNvSpPr txBox="1"/>
          <p:nvPr/>
        </p:nvSpPr>
        <p:spPr>
          <a:xfrm>
            <a:off x="1154419" y="146996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Arial"/>
              </a:rPr>
              <a:t>Relationship</a:t>
            </a:r>
            <a:r>
              <a:rPr lang="en-US" sz="2000" spc="-8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Between</a:t>
            </a:r>
            <a:r>
              <a:rPr lang="en-US" sz="2000" spc="-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Variables</a:t>
            </a:r>
            <a:r>
              <a:rPr lang="en-US" sz="2000" spc="-7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Is</a:t>
            </a:r>
            <a:r>
              <a:rPr lang="en-US" sz="2000" spc="-7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a </a:t>
            </a:r>
            <a:r>
              <a:rPr lang="en-US" sz="2000" dirty="0">
                <a:cs typeface="Arial"/>
              </a:rPr>
              <a:t>Linear</a:t>
            </a:r>
            <a:r>
              <a:rPr lang="en-US" sz="2000" spc="-40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Function</a:t>
            </a:r>
            <a:endParaRPr lang="en-IN" sz="2000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DAE8FE13-B00E-0249-3380-4EB81DE812D1}"/>
              </a:ext>
            </a:extLst>
          </p:cNvPr>
          <p:cNvSpPr txBox="1"/>
          <p:nvPr/>
        </p:nvSpPr>
        <p:spPr>
          <a:xfrm>
            <a:off x="4391697" y="3848939"/>
            <a:ext cx="1261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12445" algn="l"/>
              </a:tabLst>
            </a:pPr>
            <a:r>
              <a:rPr sz="3200" b="1" i="1" spc="-25" dirty="0">
                <a:latin typeface="Arial"/>
                <a:cs typeface="Arial"/>
              </a:rPr>
              <a:t>Y</a:t>
            </a:r>
            <a:r>
              <a:rPr sz="3300" b="1" i="1" spc="-37" baseline="-17676" dirty="0">
                <a:latin typeface="Arial"/>
                <a:cs typeface="Arial"/>
              </a:rPr>
              <a:t>i</a:t>
            </a:r>
            <a:r>
              <a:rPr sz="3300" b="1" i="1" baseline="-17676" dirty="0">
                <a:latin typeface="Arial"/>
                <a:cs typeface="Arial"/>
              </a:rPr>
              <a:t>	</a:t>
            </a:r>
            <a:r>
              <a:rPr sz="3200" dirty="0">
                <a:latin typeface="Symbol"/>
                <a:cs typeface="Symbol"/>
              </a:rPr>
              <a:t>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Symbol"/>
                <a:cs typeface="Symbol"/>
              </a:rPr>
              <a:t></a:t>
            </a:r>
            <a:r>
              <a:rPr sz="3300" b="1" spc="-37" baseline="-17676" dirty="0">
                <a:latin typeface="Arial"/>
                <a:cs typeface="Arial"/>
              </a:rPr>
              <a:t>0</a:t>
            </a:r>
            <a:endParaRPr sz="3300" baseline="-17676">
              <a:latin typeface="Arial"/>
              <a:cs typeface="Arial"/>
            </a:endParaRPr>
          </a:p>
        </p:txBody>
      </p:sp>
      <p:grpSp>
        <p:nvGrpSpPr>
          <p:cNvPr id="8" name="object 26">
            <a:extLst>
              <a:ext uri="{FF2B5EF4-FFF2-40B4-BE49-F238E27FC236}">
                <a16:creationId xmlns:a16="http://schemas.microsoft.com/office/drawing/2014/main" id="{FED69364-16F6-6221-5AA7-7A27DF07F028}"/>
              </a:ext>
            </a:extLst>
          </p:cNvPr>
          <p:cNvGrpSpPr/>
          <p:nvPr/>
        </p:nvGrpSpPr>
        <p:grpSpPr>
          <a:xfrm>
            <a:off x="2253778" y="4613910"/>
            <a:ext cx="2256790" cy="1774825"/>
            <a:chOff x="816863" y="5010911"/>
            <a:chExt cx="2256790" cy="1774825"/>
          </a:xfrm>
        </p:grpSpPr>
        <p:pic>
          <p:nvPicPr>
            <p:cNvPr id="9" name="object 27">
              <a:extLst>
                <a:ext uri="{FF2B5EF4-FFF2-40B4-BE49-F238E27FC236}">
                  <a16:creationId xmlns:a16="http://schemas.microsoft.com/office/drawing/2014/main" id="{65D8D677-9B81-D8E8-F08B-9B7D7696080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863" y="5010911"/>
              <a:ext cx="2062733" cy="677418"/>
            </a:xfrm>
            <a:prstGeom prst="rect">
              <a:avLst/>
            </a:prstGeom>
          </p:spPr>
        </p:pic>
        <p:pic>
          <p:nvPicPr>
            <p:cNvPr id="10" name="object 28">
              <a:extLst>
                <a:ext uri="{FF2B5EF4-FFF2-40B4-BE49-F238E27FC236}">
                  <a16:creationId xmlns:a16="http://schemas.microsoft.com/office/drawing/2014/main" id="{7262569C-EC8F-8A3E-8C58-1648941D4F7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3" y="5376671"/>
              <a:ext cx="2148078" cy="677418"/>
            </a:xfrm>
            <a:prstGeom prst="rect">
              <a:avLst/>
            </a:prstGeom>
          </p:spPr>
        </p:pic>
        <p:pic>
          <p:nvPicPr>
            <p:cNvPr id="11" name="object 29">
              <a:extLst>
                <a:ext uri="{FF2B5EF4-FFF2-40B4-BE49-F238E27FC236}">
                  <a16:creationId xmlns:a16="http://schemas.microsoft.com/office/drawing/2014/main" id="{1D8ECB85-2D7C-64E4-314A-3AE75F83D1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863" y="5742431"/>
              <a:ext cx="1572006" cy="677418"/>
            </a:xfrm>
            <a:prstGeom prst="rect">
              <a:avLst/>
            </a:prstGeom>
          </p:spPr>
        </p:pic>
        <p:pic>
          <p:nvPicPr>
            <p:cNvPr id="12" name="object 30">
              <a:extLst>
                <a:ext uri="{FF2B5EF4-FFF2-40B4-BE49-F238E27FC236}">
                  <a16:creationId xmlns:a16="http://schemas.microsoft.com/office/drawing/2014/main" id="{FF07184E-EB07-34AC-C29B-7C9D440355C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63" y="6108195"/>
              <a:ext cx="2256282" cy="677418"/>
            </a:xfrm>
            <a:prstGeom prst="rect">
              <a:avLst/>
            </a:prstGeom>
          </p:spPr>
        </p:pic>
      </p:grpSp>
      <p:sp>
        <p:nvSpPr>
          <p:cNvPr id="14" name="object 36">
            <a:extLst>
              <a:ext uri="{FF2B5EF4-FFF2-40B4-BE49-F238E27FC236}">
                <a16:creationId xmlns:a16="http://schemas.microsoft.com/office/drawing/2014/main" id="{22DD88D0-7D6C-8B78-A892-B7A1C428A54B}"/>
              </a:ext>
            </a:extLst>
          </p:cNvPr>
          <p:cNvSpPr txBox="1"/>
          <p:nvPr/>
        </p:nvSpPr>
        <p:spPr>
          <a:xfrm>
            <a:off x="5653442" y="3848939"/>
            <a:ext cx="4434205" cy="2007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231900" algn="l"/>
              </a:tabLst>
            </a:pPr>
            <a:r>
              <a:rPr sz="3200" spc="-25" dirty="0">
                <a:latin typeface="Symbol"/>
                <a:cs typeface="Symbol"/>
              </a:rPr>
              <a:t></a:t>
            </a:r>
            <a:r>
              <a:rPr sz="3200" spc="-204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Symbol"/>
                <a:cs typeface="Symbol"/>
              </a:rPr>
              <a:t></a:t>
            </a:r>
            <a:r>
              <a:rPr sz="3300" b="1" spc="-30" baseline="-17676" dirty="0">
                <a:latin typeface="Arial"/>
                <a:cs typeface="Arial"/>
              </a:rPr>
              <a:t>1</a:t>
            </a:r>
            <a:r>
              <a:rPr sz="3200" b="1" i="1" spc="-20" dirty="0">
                <a:latin typeface="Arial"/>
                <a:cs typeface="Arial"/>
              </a:rPr>
              <a:t>X</a:t>
            </a:r>
            <a:r>
              <a:rPr sz="3300" b="1" i="1" spc="-30" baseline="-17676" dirty="0">
                <a:latin typeface="Arial"/>
                <a:cs typeface="Arial"/>
              </a:rPr>
              <a:t>i</a:t>
            </a:r>
            <a:r>
              <a:rPr sz="3300" b="1" i="1" baseline="-17676" dirty="0">
                <a:latin typeface="Arial"/>
                <a:cs typeface="Arial"/>
              </a:rPr>
              <a:t>	</a:t>
            </a:r>
            <a:r>
              <a:rPr sz="3200" dirty="0">
                <a:latin typeface="Symbol"/>
                <a:cs typeface="Symbol"/>
              </a:rPr>
              <a:t>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55" dirty="0">
                <a:latin typeface="Symbol"/>
                <a:cs typeface="Symbol"/>
              </a:rPr>
              <a:t></a:t>
            </a:r>
            <a:r>
              <a:rPr sz="3300" b="1" i="1" spc="82" baseline="-17676" dirty="0">
                <a:latin typeface="Arial"/>
                <a:cs typeface="Arial"/>
              </a:rPr>
              <a:t>i</a:t>
            </a:r>
            <a:endParaRPr sz="3300" baseline="-17676" dirty="0">
              <a:latin typeface="Arial"/>
              <a:cs typeface="Arial"/>
            </a:endParaRPr>
          </a:p>
          <a:p>
            <a:pPr marL="1000125" marR="30480">
              <a:lnSpc>
                <a:spcPct val="100000"/>
              </a:lnSpc>
              <a:spcBef>
                <a:spcPts val="3120"/>
              </a:spcBef>
            </a:pPr>
            <a:r>
              <a:rPr sz="2400" b="1" spc="-10" dirty="0">
                <a:latin typeface="Arial"/>
                <a:cs typeface="Arial"/>
              </a:rPr>
              <a:t>Independent </a:t>
            </a:r>
            <a:r>
              <a:rPr sz="2400" b="1" dirty="0">
                <a:latin typeface="Arial"/>
                <a:cs typeface="Arial"/>
              </a:rPr>
              <a:t>(Explanatory)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Variable </a:t>
            </a:r>
            <a:r>
              <a:rPr sz="2400" b="1" dirty="0">
                <a:latin typeface="Arial"/>
                <a:cs typeface="Arial"/>
              </a:rPr>
              <a:t>(e.g.,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Years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s.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serocon.)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40">
            <a:extLst>
              <a:ext uri="{FF2B5EF4-FFF2-40B4-BE49-F238E27FC236}">
                <a16:creationId xmlns:a16="http://schemas.microsoft.com/office/drawing/2014/main" id="{30BAD233-3AAE-3ABB-A992-C0279BA9F93D}"/>
              </a:ext>
            </a:extLst>
          </p:cNvPr>
          <p:cNvSpPr txBox="1"/>
          <p:nvPr/>
        </p:nvSpPr>
        <p:spPr>
          <a:xfrm>
            <a:off x="5847497" y="2722119"/>
            <a:ext cx="1600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Population Slope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6" name="object 41">
            <a:extLst>
              <a:ext uri="{FF2B5EF4-FFF2-40B4-BE49-F238E27FC236}">
                <a16:creationId xmlns:a16="http://schemas.microsoft.com/office/drawing/2014/main" id="{B9175B11-A436-24D9-5AA3-C2DF5EF3D83D}"/>
              </a:ext>
            </a:extLst>
          </p:cNvPr>
          <p:cNvGrpSpPr/>
          <p:nvPr/>
        </p:nvGrpSpPr>
        <p:grpSpPr>
          <a:xfrm>
            <a:off x="3163607" y="2643378"/>
            <a:ext cx="2058670" cy="1043305"/>
            <a:chOff x="1726692" y="3040379"/>
            <a:chExt cx="2058670" cy="1043305"/>
          </a:xfrm>
        </p:grpSpPr>
        <p:pic>
          <p:nvPicPr>
            <p:cNvPr id="17" name="object 42">
              <a:extLst>
                <a:ext uri="{FF2B5EF4-FFF2-40B4-BE49-F238E27FC236}">
                  <a16:creationId xmlns:a16="http://schemas.microsoft.com/office/drawing/2014/main" id="{9B903647-8FA9-DEF2-1D12-58692DADD31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692" y="3040379"/>
              <a:ext cx="2058161" cy="677418"/>
            </a:xfrm>
            <a:prstGeom prst="rect">
              <a:avLst/>
            </a:prstGeom>
          </p:spPr>
        </p:pic>
        <p:pic>
          <p:nvPicPr>
            <p:cNvPr id="18" name="object 43">
              <a:extLst>
                <a:ext uri="{FF2B5EF4-FFF2-40B4-BE49-F238E27FC236}">
                  <a16:creationId xmlns:a16="http://schemas.microsoft.com/office/drawing/2014/main" id="{5289DC75-E9DC-3A93-5948-B7280CE2C1A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692" y="3406139"/>
              <a:ext cx="589026" cy="677418"/>
            </a:xfrm>
            <a:prstGeom prst="rect">
              <a:avLst/>
            </a:prstGeom>
          </p:spPr>
        </p:pic>
        <p:pic>
          <p:nvPicPr>
            <p:cNvPr id="19" name="object 44">
              <a:extLst>
                <a:ext uri="{FF2B5EF4-FFF2-40B4-BE49-F238E27FC236}">
                  <a16:creationId xmlns:a16="http://schemas.microsoft.com/office/drawing/2014/main" id="{F2F927EB-9D29-8EBE-742C-7547CF335E6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2620" y="3406139"/>
              <a:ext cx="505206" cy="677418"/>
            </a:xfrm>
            <a:prstGeom prst="rect">
              <a:avLst/>
            </a:prstGeom>
          </p:spPr>
        </p:pic>
        <p:pic>
          <p:nvPicPr>
            <p:cNvPr id="20" name="object 45">
              <a:extLst>
                <a:ext uri="{FF2B5EF4-FFF2-40B4-BE49-F238E27FC236}">
                  <a16:creationId xmlns:a16="http://schemas.microsoft.com/office/drawing/2014/main" id="{98E85C88-92DF-2A81-41B6-704A7FCA93D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728" y="3406139"/>
              <a:ext cx="1690877" cy="677418"/>
            </a:xfrm>
            <a:prstGeom prst="rect">
              <a:avLst/>
            </a:prstGeom>
          </p:spPr>
        </p:pic>
      </p:grpSp>
      <p:sp>
        <p:nvSpPr>
          <p:cNvPr id="21" name="object 50">
            <a:extLst>
              <a:ext uri="{FF2B5EF4-FFF2-40B4-BE49-F238E27FC236}">
                <a16:creationId xmlns:a16="http://schemas.microsoft.com/office/drawing/2014/main" id="{43429B2F-0275-9718-BEE6-5CF2A84AC99D}"/>
              </a:ext>
            </a:extLst>
          </p:cNvPr>
          <p:cNvSpPr txBox="1"/>
          <p:nvPr/>
        </p:nvSpPr>
        <p:spPr>
          <a:xfrm>
            <a:off x="7994179" y="2722119"/>
            <a:ext cx="1244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Random Error</a:t>
            </a:r>
            <a:endParaRPr sz="2400">
              <a:latin typeface="Arial"/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9C3BB4-C14F-7CFA-F1FB-DD576DAEE1B7}"/>
              </a:ext>
            </a:extLst>
          </p:cNvPr>
          <p:cNvCxnSpPr/>
          <p:nvPr/>
        </p:nvCxnSpPr>
        <p:spPr>
          <a:xfrm>
            <a:off x="4202419" y="3479039"/>
            <a:ext cx="696152" cy="3699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0A7DB3-4873-3804-A395-8AE4EBB3C1CC}"/>
              </a:ext>
            </a:extLst>
          </p:cNvPr>
          <p:cNvCxnSpPr>
            <a:cxnSpLocks/>
          </p:cNvCxnSpPr>
          <p:nvPr/>
        </p:nvCxnSpPr>
        <p:spPr>
          <a:xfrm flipH="1">
            <a:off x="7677347" y="3479039"/>
            <a:ext cx="639339" cy="3699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FA908F-3405-E622-AB98-AE67415B8904}"/>
              </a:ext>
            </a:extLst>
          </p:cNvPr>
          <p:cNvCxnSpPr>
            <a:cxnSpLocks/>
          </p:cNvCxnSpPr>
          <p:nvPr/>
        </p:nvCxnSpPr>
        <p:spPr>
          <a:xfrm>
            <a:off x="6443849" y="3479039"/>
            <a:ext cx="0" cy="3699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2554211-594F-2CE4-82AF-E2B946163C04}"/>
              </a:ext>
            </a:extLst>
          </p:cNvPr>
          <p:cNvCxnSpPr>
            <a:cxnSpLocks/>
          </p:cNvCxnSpPr>
          <p:nvPr/>
        </p:nvCxnSpPr>
        <p:spPr>
          <a:xfrm flipH="1" flipV="1">
            <a:off x="7250419" y="4474549"/>
            <a:ext cx="543752" cy="3411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1063B6-C091-D236-8155-DA9F5F63CC18}"/>
              </a:ext>
            </a:extLst>
          </p:cNvPr>
          <p:cNvCxnSpPr>
            <a:cxnSpLocks/>
          </p:cNvCxnSpPr>
          <p:nvPr/>
        </p:nvCxnSpPr>
        <p:spPr>
          <a:xfrm flipV="1">
            <a:off x="3324389" y="4348722"/>
            <a:ext cx="972692" cy="42757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65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8D4FA-509F-B757-5542-C1FE1EB9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3BEF-379C-CFD9-A08E-5E23665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99BDF-A105-80F9-8A67-16AA49488D60}"/>
              </a:ext>
            </a:extLst>
          </p:cNvPr>
          <p:cNvSpPr txBox="1"/>
          <p:nvPr/>
        </p:nvSpPr>
        <p:spPr>
          <a:xfrm>
            <a:off x="3283901" y="352705"/>
            <a:ext cx="562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+mj-lt"/>
              </a:rPr>
              <a:t>Does it represent a line ?</a:t>
            </a:r>
            <a:endParaRPr lang="en-IN" sz="3600" b="1" u="sng" dirty="0">
              <a:latin typeface="+mj-lt"/>
            </a:endParaRP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E4831803-8CD9-4398-8C31-CC0FF96D02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8500" y="1190879"/>
            <a:ext cx="8255000" cy="51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FA4CB-EC80-67DB-D5AF-FB37B653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A21545-0F2F-7AD4-74FB-0CC5FEFCC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3E476-EFE0-0899-531A-0164E0597849}"/>
              </a:ext>
            </a:extLst>
          </p:cNvPr>
          <p:cNvSpPr txBox="1"/>
          <p:nvPr/>
        </p:nvSpPr>
        <p:spPr>
          <a:xfrm>
            <a:off x="3084307" y="217425"/>
            <a:ext cx="6023385" cy="65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Components of the line…</a:t>
            </a:r>
          </a:p>
        </p:txBody>
      </p:sp>
      <p:pic>
        <p:nvPicPr>
          <p:cNvPr id="3" name="object 10">
            <a:extLst>
              <a:ext uri="{FF2B5EF4-FFF2-40B4-BE49-F238E27FC236}">
                <a16:creationId xmlns:a16="http://schemas.microsoft.com/office/drawing/2014/main" id="{6AEA946B-C5F3-289E-85B0-2AA0D168CE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713" y="1112471"/>
            <a:ext cx="8640572" cy="50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BCCE8-2309-4328-DD0C-5EC4BD21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0CD7D1-DCDA-99ED-660B-B13DE8BD1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F7B55-33B0-8D22-45A0-6B0556A00624}"/>
              </a:ext>
            </a:extLst>
          </p:cNvPr>
          <p:cNvSpPr txBox="1"/>
          <p:nvPr/>
        </p:nvSpPr>
        <p:spPr>
          <a:xfrm>
            <a:off x="3813651" y="217425"/>
            <a:ext cx="4731636" cy="65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Process to calculate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244F4BEA-9ADC-E005-FDB8-2AA4698365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200" y="983297"/>
            <a:ext cx="8483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45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C535-C59B-827D-A099-0519BD8E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AEC957-FC98-80D6-2A76-C111AA2E5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3BF4D-B361-30DE-7D5E-C93454FB43CF}"/>
              </a:ext>
            </a:extLst>
          </p:cNvPr>
          <p:cNvSpPr txBox="1"/>
          <p:nvPr/>
        </p:nvSpPr>
        <p:spPr>
          <a:xfrm>
            <a:off x="3730182" y="104140"/>
            <a:ext cx="4731636" cy="65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Tabulation Process</a:t>
            </a:r>
          </a:p>
        </p:txBody>
      </p:sp>
      <p:pic>
        <p:nvPicPr>
          <p:cNvPr id="7" name="object 9">
            <a:extLst>
              <a:ext uri="{FF2B5EF4-FFF2-40B4-BE49-F238E27FC236}">
                <a16:creationId xmlns:a16="http://schemas.microsoft.com/office/drawing/2014/main" id="{E46A74AA-BB60-EE37-CD69-1DBA33DC5D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800" y="815529"/>
            <a:ext cx="8788400" cy="52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5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26C5F-9FE0-4B09-FC16-BDD7FCF5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9ECD8A-FCF3-20BB-3216-2F69AD7B6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68F9-D5A1-F3FE-3A9C-CEB945A37636}"/>
              </a:ext>
            </a:extLst>
          </p:cNvPr>
          <p:cNvSpPr txBox="1"/>
          <p:nvPr/>
        </p:nvSpPr>
        <p:spPr>
          <a:xfrm>
            <a:off x="3349214" y="104140"/>
            <a:ext cx="526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Calculation of Slope….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30306B54-372D-083A-6B04-AB742B085479}"/>
              </a:ext>
            </a:extLst>
          </p:cNvPr>
          <p:cNvGrpSpPr/>
          <p:nvPr/>
        </p:nvGrpSpPr>
        <p:grpSpPr>
          <a:xfrm>
            <a:off x="1661923" y="964437"/>
            <a:ext cx="8868663" cy="4868672"/>
            <a:chOff x="139700" y="1634744"/>
            <a:chExt cx="8868663" cy="4868672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71B9ADF2-0D59-1850-80A6-ED710B627F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5631" y="4829555"/>
              <a:ext cx="522732" cy="333756"/>
            </a:xfrm>
            <a:prstGeom prst="rect">
              <a:avLst/>
            </a:prstGeom>
          </p:spPr>
        </p:pic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37E85D28-79D5-4F70-CC5F-1A0AAF8CFE1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2019" y="4898135"/>
              <a:ext cx="361187" cy="208787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DE17E519-904C-5665-9420-4B4AD405837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071" y="4919472"/>
              <a:ext cx="289559" cy="161544"/>
            </a:xfrm>
            <a:prstGeom prst="rect">
              <a:avLst/>
            </a:prstGeom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25E26A7E-C879-BB32-E7F8-B5F8DED34D1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267" y="4936235"/>
              <a:ext cx="199643" cy="129539"/>
            </a:xfrm>
            <a:prstGeom prst="rect">
              <a:avLst/>
            </a:prstGeom>
          </p:spPr>
        </p:pic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29F02FE6-EEF5-811B-F356-59AC6DE8E22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3940" y="4960620"/>
              <a:ext cx="115824" cy="74675"/>
            </a:xfrm>
            <a:prstGeom prst="rect">
              <a:avLst/>
            </a:prstGeom>
          </p:spPr>
        </p:pic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52DD9AEB-79E8-FB35-7D13-F56475B27BA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00" y="1634744"/>
              <a:ext cx="8636000" cy="4868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98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3239E-4906-09F8-7862-6A752ECA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E37C2D-F8B3-BC18-4BB1-C706C2A55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4E3D9-9944-8424-8F82-528155019A11}"/>
              </a:ext>
            </a:extLst>
          </p:cNvPr>
          <p:cNvSpPr txBox="1"/>
          <p:nvPr/>
        </p:nvSpPr>
        <p:spPr>
          <a:xfrm>
            <a:off x="3294785" y="267426"/>
            <a:ext cx="544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Calculation of Intercept</a:t>
            </a:r>
          </a:p>
        </p:txBody>
      </p:sp>
      <p:pic>
        <p:nvPicPr>
          <p:cNvPr id="3" name="object 41">
            <a:extLst>
              <a:ext uri="{FF2B5EF4-FFF2-40B4-BE49-F238E27FC236}">
                <a16:creationId xmlns:a16="http://schemas.microsoft.com/office/drawing/2014/main" id="{96D3FFFF-BCF7-2402-A41A-AFC875A29E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087261"/>
            <a:ext cx="9144000" cy="49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29AEE-7AD2-8C0E-6414-1692757E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979AB3-049D-3F83-4F9C-E27D1891D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D6FC0-C5C7-A956-8759-881FE798515E}"/>
              </a:ext>
            </a:extLst>
          </p:cNvPr>
          <p:cNvSpPr txBox="1"/>
          <p:nvPr/>
        </p:nvSpPr>
        <p:spPr>
          <a:xfrm>
            <a:off x="3294785" y="267426"/>
            <a:ext cx="544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Voila….The </a:t>
            </a:r>
            <a:r>
              <a:rPr lang="en-IN" sz="3600" b="1" u="sng" dirty="0" err="1">
                <a:latin typeface="+mj-lt"/>
              </a:rPr>
              <a:t>st.</a:t>
            </a:r>
            <a:r>
              <a:rPr lang="en-IN" sz="3600" b="1" u="sng" dirty="0">
                <a:latin typeface="+mj-lt"/>
              </a:rPr>
              <a:t> Line </a:t>
            </a:r>
            <a:r>
              <a:rPr lang="en-IN" sz="3600" b="1" u="sng" dirty="0" err="1">
                <a:latin typeface="+mj-lt"/>
              </a:rPr>
              <a:t>Eq</a:t>
            </a:r>
            <a:endParaRPr lang="en-IN" sz="3600" b="1" u="sng" dirty="0">
              <a:latin typeface="+mj-lt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88F12A52-4BED-F0E0-3063-2322A117D97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306" y="1119251"/>
            <a:ext cx="8407400" cy="52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81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90970-D455-E42A-1BE1-E0179193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7CD6C-A73B-16FE-05DE-93C919886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05A9B-ED71-EA6D-636E-D9C96526DA08}"/>
              </a:ext>
            </a:extLst>
          </p:cNvPr>
          <p:cNvSpPr txBox="1"/>
          <p:nvPr/>
        </p:nvSpPr>
        <p:spPr>
          <a:xfrm>
            <a:off x="1690935" y="287094"/>
            <a:ext cx="881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Graphical Representation of our model</a:t>
            </a: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F9085D7A-1E99-960C-3854-A9C6EFEFC2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299" y="1210871"/>
            <a:ext cx="8407400" cy="50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F5A53-EEAB-96F7-F651-C9769A09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55C9A-F947-D783-3ED9-C12ED3E08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1ED44-0EA0-A27E-6272-B0D644BD986D}"/>
              </a:ext>
            </a:extLst>
          </p:cNvPr>
          <p:cNvSpPr txBox="1"/>
          <p:nvPr/>
        </p:nvSpPr>
        <p:spPr>
          <a:xfrm>
            <a:off x="3523352" y="287094"/>
            <a:ext cx="5145294" cy="65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Making Sense of it….</a:t>
            </a:r>
          </a:p>
        </p:txBody>
      </p:sp>
      <p:pic>
        <p:nvPicPr>
          <p:cNvPr id="9" name="object 10">
            <a:extLst>
              <a:ext uri="{FF2B5EF4-FFF2-40B4-BE49-F238E27FC236}">
                <a16:creationId xmlns:a16="http://schemas.microsoft.com/office/drawing/2014/main" id="{7E982C0A-3DC1-4672-B6C0-1FA099C62A1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999" y="1253416"/>
            <a:ext cx="8636000" cy="50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2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FDC75-3940-C6A9-6825-EE34CDB2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5CFE6-D31D-0B9A-C09D-9FF9F06C9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64246-2494-91B8-D4A8-04A22E81F3F7}"/>
              </a:ext>
            </a:extLst>
          </p:cNvPr>
          <p:cNvSpPr txBox="1"/>
          <p:nvPr/>
        </p:nvSpPr>
        <p:spPr>
          <a:xfrm>
            <a:off x="5151664" y="284612"/>
            <a:ext cx="188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7294F-8BA8-5FD8-F517-863D758B7DFC}"/>
              </a:ext>
            </a:extLst>
          </p:cNvPr>
          <p:cNvSpPr txBox="1"/>
          <p:nvPr/>
        </p:nvSpPr>
        <p:spPr>
          <a:xfrm>
            <a:off x="1436914" y="1404649"/>
            <a:ext cx="3472543" cy="52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What</a:t>
            </a:r>
            <a:r>
              <a:rPr lang="en-IN" sz="2800" spc="-10" dirty="0"/>
              <a:t> </a:t>
            </a:r>
            <a:r>
              <a:rPr lang="en-IN" sz="2800" dirty="0"/>
              <a:t>is a </a:t>
            </a:r>
            <a:r>
              <a:rPr lang="en-IN" sz="2800" spc="-10" dirty="0"/>
              <a:t>Model?</a:t>
            </a:r>
            <a:endParaRPr lang="en-IN" sz="2800" dirty="0"/>
          </a:p>
        </p:txBody>
      </p:sp>
      <p:pic>
        <p:nvPicPr>
          <p:cNvPr id="6" name="object 15">
            <a:extLst>
              <a:ext uri="{FF2B5EF4-FFF2-40B4-BE49-F238E27FC236}">
                <a16:creationId xmlns:a16="http://schemas.microsoft.com/office/drawing/2014/main" id="{DF85DFF5-A229-C892-39CF-DF2CB78D69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200" y="1665710"/>
            <a:ext cx="2065020" cy="2877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76075-9D3B-95C5-F153-C93DC3822349}"/>
              </a:ext>
            </a:extLst>
          </p:cNvPr>
          <p:cNvSpPr txBox="1"/>
          <p:nvPr/>
        </p:nvSpPr>
        <p:spPr>
          <a:xfrm>
            <a:off x="1023257" y="2830631"/>
            <a:ext cx="7301234" cy="1046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0" marR="450215" indent="-609600">
              <a:lnSpc>
                <a:spcPct val="120000"/>
              </a:lnSpc>
              <a:spcBef>
                <a:spcPts val="100"/>
              </a:spcBef>
              <a:buAutoNum type="arabicPeriod"/>
              <a:tabLst>
                <a:tab pos="621665" algn="l"/>
              </a:tabLst>
            </a:pPr>
            <a:r>
              <a:rPr lang="en-US" dirty="0">
                <a:latin typeface="Arial"/>
                <a:cs typeface="Arial"/>
              </a:rPr>
              <a:t>Representation</a:t>
            </a:r>
            <a:r>
              <a:rPr lang="en-US" spc="-110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 </a:t>
            </a:r>
            <a:r>
              <a:rPr lang="en-US" dirty="0">
                <a:latin typeface="Arial"/>
                <a:cs typeface="Arial"/>
              </a:rPr>
              <a:t>Some</a:t>
            </a:r>
            <a:r>
              <a:rPr lang="en-US" spc="-1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Phenomenon</a:t>
            </a:r>
          </a:p>
          <a:p>
            <a:pPr marL="12700" marR="450215">
              <a:lnSpc>
                <a:spcPct val="120000"/>
              </a:lnSpc>
              <a:spcBef>
                <a:spcPts val="100"/>
              </a:spcBef>
              <a:tabLst>
                <a:tab pos="621665" algn="l"/>
              </a:tabLst>
            </a:pPr>
            <a:endParaRPr lang="en-US" dirty="0">
              <a:latin typeface="Arial"/>
              <a:cs typeface="Arial"/>
            </a:endParaRPr>
          </a:p>
          <a:p>
            <a:pPr marL="608965" algn="ctr">
              <a:lnSpc>
                <a:spcPct val="100000"/>
              </a:lnSpc>
            </a:pPr>
            <a:r>
              <a:rPr lang="en-US" spc="-10" dirty="0">
                <a:latin typeface="Arial"/>
                <a:cs typeface="Arial"/>
              </a:rPr>
              <a:t>Non-</a:t>
            </a:r>
            <a:r>
              <a:rPr lang="en-US" dirty="0">
                <a:latin typeface="Arial"/>
                <a:cs typeface="Arial"/>
              </a:rPr>
              <a:t>Math/Stats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Model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501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86E1-81B8-55DB-EC93-7DEC714C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CB213E-DBDF-44C5-7F77-7B47CFADF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30B49-2F35-5606-1CB4-DBB9BF10B7D7}"/>
              </a:ext>
            </a:extLst>
          </p:cNvPr>
          <p:cNvSpPr txBox="1"/>
          <p:nvPr/>
        </p:nvSpPr>
        <p:spPr>
          <a:xfrm>
            <a:off x="3523352" y="287094"/>
            <a:ext cx="5145294" cy="65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Is Our Model Better?</a:t>
            </a:r>
          </a:p>
        </p:txBody>
      </p:sp>
      <p:pic>
        <p:nvPicPr>
          <p:cNvPr id="7" name="object 9">
            <a:extLst>
              <a:ext uri="{FF2B5EF4-FFF2-40B4-BE49-F238E27FC236}">
                <a16:creationId xmlns:a16="http://schemas.microsoft.com/office/drawing/2014/main" id="{EE760653-45A6-CEAE-35C9-6687F7331C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699" y="1290320"/>
            <a:ext cx="8864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9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04579-0EC4-1EE0-36D0-E11E0CD2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8BAD7-306C-2987-E2DD-F07E44104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DBE50-C55C-1FA8-D995-8E300779FC0A}"/>
              </a:ext>
            </a:extLst>
          </p:cNvPr>
          <p:cNvSpPr txBox="1"/>
          <p:nvPr/>
        </p:nvSpPr>
        <p:spPr>
          <a:xfrm>
            <a:off x="3111504" y="329053"/>
            <a:ext cx="5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Least Squares Graphically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497AE1-905F-6697-B93F-B151B284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6" y="1674037"/>
            <a:ext cx="717332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6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7577A-145F-01EA-79BB-E9D9F827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ABAEC5-EB33-5E55-CA75-A17221E6E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D089C-0DF6-79E7-3ECF-49DE15CD7952}"/>
              </a:ext>
            </a:extLst>
          </p:cNvPr>
          <p:cNvSpPr txBox="1"/>
          <p:nvPr/>
        </p:nvSpPr>
        <p:spPr>
          <a:xfrm>
            <a:off x="2660652" y="329053"/>
            <a:ext cx="687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Error = Observed - Predicted</a:t>
            </a:r>
          </a:p>
        </p:txBody>
      </p:sp>
      <p:pic>
        <p:nvPicPr>
          <p:cNvPr id="3" name="object 16">
            <a:extLst>
              <a:ext uri="{FF2B5EF4-FFF2-40B4-BE49-F238E27FC236}">
                <a16:creationId xmlns:a16="http://schemas.microsoft.com/office/drawing/2014/main" id="{0B57537D-2F52-47F9-A614-10A8DF9F0A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957" y="1061733"/>
            <a:ext cx="8559800" cy="52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6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2079E-AED3-CDD9-1ABB-6EF7852F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5EF47C-32DA-845B-07DD-79DCFF3A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2E807-785C-AAEE-57DC-563C5227D7A4}"/>
              </a:ext>
            </a:extLst>
          </p:cNvPr>
          <p:cNvSpPr txBox="1"/>
          <p:nvPr/>
        </p:nvSpPr>
        <p:spPr>
          <a:xfrm>
            <a:off x="3828597" y="324104"/>
            <a:ext cx="4534805" cy="66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The Squared Error</a:t>
            </a:r>
          </a:p>
        </p:txBody>
      </p:sp>
      <p:pic>
        <p:nvPicPr>
          <p:cNvPr id="7" name="object 9">
            <a:extLst>
              <a:ext uri="{FF2B5EF4-FFF2-40B4-BE49-F238E27FC236}">
                <a16:creationId xmlns:a16="http://schemas.microsoft.com/office/drawing/2014/main" id="{E35F0C36-0E21-9611-656F-545FFEE1C4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196" y="1081916"/>
            <a:ext cx="8523224" cy="49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DC33-676B-1D06-5D99-48FC4A6C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C60E20-1766-0F2A-825B-0B05CF993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886EC-1E31-D6D5-E989-B3AE6F559641}"/>
              </a:ext>
            </a:extLst>
          </p:cNvPr>
          <p:cNvSpPr txBox="1"/>
          <p:nvPr/>
        </p:nvSpPr>
        <p:spPr>
          <a:xfrm>
            <a:off x="3828598" y="324104"/>
            <a:ext cx="388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On The Graph….</a:t>
            </a:r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995393C2-1D20-70C4-88D9-B6E5837940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299" y="1326261"/>
            <a:ext cx="8407400" cy="47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6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0CA5-92DB-5287-67BD-5104E4FC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5223A1-C37C-DE33-2821-6D0D296B1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2BF63-3EC0-53DA-2B61-3F0876100C18}"/>
              </a:ext>
            </a:extLst>
          </p:cNvPr>
          <p:cNvSpPr txBox="1"/>
          <p:nvPr/>
        </p:nvSpPr>
        <p:spPr>
          <a:xfrm>
            <a:off x="3389314" y="192313"/>
            <a:ext cx="569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Did The Error Decrease...</a:t>
            </a:r>
          </a:p>
        </p:txBody>
      </p:sp>
      <p:pic>
        <p:nvPicPr>
          <p:cNvPr id="3" name="object 10">
            <a:extLst>
              <a:ext uri="{FF2B5EF4-FFF2-40B4-BE49-F238E27FC236}">
                <a16:creationId xmlns:a16="http://schemas.microsoft.com/office/drawing/2014/main" id="{24C13920-4E64-5FE7-8B3E-D4C2A50326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5715" y="1016649"/>
            <a:ext cx="8483600" cy="53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2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58AE-5881-8131-F8F6-97B22D927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7CA751-682F-2FF4-D755-4012957BB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object 10">
            <a:extLst>
              <a:ext uri="{FF2B5EF4-FFF2-40B4-BE49-F238E27FC236}">
                <a16:creationId xmlns:a16="http://schemas.microsoft.com/office/drawing/2014/main" id="{E151FC26-0204-B5AB-2A70-8106BE4A6D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2043" y="943133"/>
            <a:ext cx="8636000" cy="5341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9A983-AF3E-F76A-B508-30BBA4C7D5C0}"/>
              </a:ext>
            </a:extLst>
          </p:cNvPr>
          <p:cNvSpPr txBox="1"/>
          <p:nvPr/>
        </p:nvSpPr>
        <p:spPr>
          <a:xfrm>
            <a:off x="3389314" y="192313"/>
            <a:ext cx="569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Visual representation…</a:t>
            </a:r>
          </a:p>
        </p:txBody>
      </p:sp>
    </p:spTree>
    <p:extLst>
      <p:ext uri="{BB962C8B-B14F-4D97-AF65-F5344CB8AC3E}">
        <p14:creationId xmlns:p14="http://schemas.microsoft.com/office/powerpoint/2010/main" val="1076099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A7FE-7BDA-7A2D-00EC-7367E9AF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5A06EE-B974-5FE2-111C-C88C2124F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372E7-0FCF-33B7-7CAC-5F128FEB7E93}"/>
              </a:ext>
            </a:extLst>
          </p:cNvPr>
          <p:cNvSpPr txBox="1"/>
          <p:nvPr/>
        </p:nvSpPr>
        <p:spPr>
          <a:xfrm>
            <a:off x="3389314" y="192313"/>
            <a:ext cx="569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Explanation of errors…</a:t>
            </a:r>
          </a:p>
        </p:txBody>
      </p:sp>
      <p:pic>
        <p:nvPicPr>
          <p:cNvPr id="3" name="object 36">
            <a:extLst>
              <a:ext uri="{FF2B5EF4-FFF2-40B4-BE49-F238E27FC236}">
                <a16:creationId xmlns:a16="http://schemas.microsoft.com/office/drawing/2014/main" id="{2D51D1A9-771B-FF74-D1EE-A54B81CD2F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3315" y="943133"/>
            <a:ext cx="8940800" cy="53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843A-99BC-F3C9-F541-7667FCDD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4B1CF-A7C1-5D9F-2B87-A5C372AA5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939DE-9DD3-EC37-87DB-4098C5D22A3D}"/>
              </a:ext>
            </a:extLst>
          </p:cNvPr>
          <p:cNvSpPr txBox="1"/>
          <p:nvPr/>
        </p:nvSpPr>
        <p:spPr>
          <a:xfrm>
            <a:off x="4165714" y="192313"/>
            <a:ext cx="386057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SST = SSE+SSR</a:t>
            </a: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49E2A280-637F-FE70-1644-C368E7345B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200" y="1010189"/>
            <a:ext cx="84836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03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F30CD-356C-571C-9952-6FA834FC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21616F-3E13-4968-71EE-4F5E032EC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object 10">
            <a:extLst>
              <a:ext uri="{FF2B5EF4-FFF2-40B4-BE49-F238E27FC236}">
                <a16:creationId xmlns:a16="http://schemas.microsoft.com/office/drawing/2014/main" id="{76556473-D98B-EF1D-87CD-EB276EACB4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286" y="124732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3F1B9-ED5C-3E79-2175-C255AEE3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FC1913-DAA9-4400-30BE-CD8D76F7C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BCB6-BD21-3257-01A3-942CE3B9E0D7}"/>
              </a:ext>
            </a:extLst>
          </p:cNvPr>
          <p:cNvSpPr txBox="1"/>
          <p:nvPr/>
        </p:nvSpPr>
        <p:spPr>
          <a:xfrm>
            <a:off x="3255362" y="295498"/>
            <a:ext cx="522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What is a Math/Stats Model?</a:t>
            </a:r>
            <a:endParaRPr lang="en-IN" sz="2800" b="1" u="sng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88CB0-EA7D-D2FB-3E0D-C0526406D02E}"/>
              </a:ext>
            </a:extLst>
          </p:cNvPr>
          <p:cNvSpPr txBox="1"/>
          <p:nvPr/>
        </p:nvSpPr>
        <p:spPr>
          <a:xfrm>
            <a:off x="1513114" y="1050686"/>
            <a:ext cx="9470571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7050" marR="5080" indent="-51435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622300" algn="l"/>
              </a:tabLst>
            </a:pPr>
            <a:r>
              <a:rPr lang="en-US" sz="2000" dirty="0">
                <a:latin typeface="Arial"/>
                <a:cs typeface="Arial"/>
              </a:rPr>
              <a:t>Often</a:t>
            </a:r>
            <a:r>
              <a:rPr lang="en-US" sz="2000" spc="-4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Describe</a:t>
            </a:r>
            <a:r>
              <a:rPr lang="en-US" sz="2000" spc="-6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Relationship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between Variables</a:t>
            </a:r>
            <a:endParaRPr lang="en-US" sz="2000" dirty="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buClr>
                <a:schemeClr val="tx1"/>
              </a:buClr>
              <a:buSzPct val="79687"/>
              <a:buFont typeface="+mj-lt"/>
              <a:buAutoNum type="arabicPeriod"/>
              <a:tabLst>
                <a:tab pos="621665" algn="l"/>
              </a:tabLst>
            </a:pPr>
            <a:r>
              <a:rPr lang="en-US" sz="2000" spc="-10" dirty="0">
                <a:latin typeface="Arial"/>
                <a:cs typeface="Arial"/>
              </a:rPr>
              <a:t>Types</a:t>
            </a:r>
            <a:endParaRPr lang="en-US" sz="2000" dirty="0">
              <a:latin typeface="Arial"/>
              <a:cs typeface="Arial"/>
            </a:endParaRPr>
          </a:p>
          <a:p>
            <a:pPr marL="1384300" lvl="1" indent="-457200">
              <a:lnSpc>
                <a:spcPct val="100000"/>
              </a:lnSpc>
              <a:spcBef>
                <a:spcPts val="61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384300" algn="l"/>
              </a:tabLst>
            </a:pPr>
            <a:r>
              <a:rPr lang="en-US" sz="1600" dirty="0">
                <a:latin typeface="Arial"/>
                <a:cs typeface="Arial"/>
              </a:rPr>
              <a:t>Deterministic</a:t>
            </a:r>
            <a:r>
              <a:rPr lang="en-US" sz="1600" spc="-7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Models</a:t>
            </a:r>
            <a:r>
              <a:rPr lang="en-US" sz="1600" spc="-9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(no</a:t>
            </a:r>
            <a:r>
              <a:rPr lang="en-US" sz="1600" spc="-11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randomness)</a:t>
            </a:r>
            <a:endParaRPr lang="en-US" sz="1600" dirty="0">
              <a:latin typeface="Arial"/>
              <a:cs typeface="Arial"/>
            </a:endParaRPr>
          </a:p>
          <a:p>
            <a:pPr marL="1384300" lvl="1" indent="-4572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384300" algn="l"/>
              </a:tabLst>
            </a:pPr>
            <a:r>
              <a:rPr lang="en-US" sz="1600" dirty="0">
                <a:latin typeface="Arial"/>
                <a:cs typeface="Arial"/>
              </a:rPr>
              <a:t>Probabilistic</a:t>
            </a:r>
            <a:r>
              <a:rPr lang="en-US" sz="1600" spc="-8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Models</a:t>
            </a:r>
            <a:r>
              <a:rPr lang="en-US" sz="1600" spc="-10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(with</a:t>
            </a:r>
            <a:r>
              <a:rPr lang="en-US" sz="1600" spc="-10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randomness)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841CC-0EA3-0874-268C-5CA5C038CB6E}"/>
              </a:ext>
            </a:extLst>
          </p:cNvPr>
          <p:cNvSpPr txBox="1"/>
          <p:nvPr/>
        </p:nvSpPr>
        <p:spPr>
          <a:xfrm>
            <a:off x="4235075" y="2967335"/>
            <a:ext cx="326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+mj-lt"/>
              </a:rPr>
              <a:t>Deterministic</a:t>
            </a:r>
            <a:r>
              <a:rPr lang="en-IN" sz="2400" b="1" u="sng" spc="-35" dirty="0">
                <a:latin typeface="+mj-lt"/>
              </a:rPr>
              <a:t> </a:t>
            </a:r>
            <a:r>
              <a:rPr lang="en-IN" sz="2400" b="1" u="sng" spc="-10" dirty="0">
                <a:latin typeface="+mj-lt"/>
              </a:rPr>
              <a:t>Models</a:t>
            </a:r>
            <a:endParaRPr lang="en-IN" sz="2400" b="1" u="sng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FEA84-B6D1-4675-1347-4BFFF8641C66}"/>
              </a:ext>
            </a:extLst>
          </p:cNvPr>
          <p:cNvSpPr txBox="1"/>
          <p:nvPr/>
        </p:nvSpPr>
        <p:spPr>
          <a:xfrm>
            <a:off x="1513114" y="3608141"/>
            <a:ext cx="755468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40"/>
              </a:spcBef>
              <a:buClr>
                <a:schemeClr val="tx1"/>
              </a:buClr>
              <a:buSzPct val="80357"/>
              <a:buFont typeface="+mj-lt"/>
              <a:buAutoNum type="arabicPeriod"/>
              <a:tabLst>
                <a:tab pos="545465" algn="l"/>
              </a:tabLst>
            </a:pPr>
            <a:r>
              <a:rPr lang="en-US" sz="1800" dirty="0">
                <a:latin typeface="Arial"/>
                <a:cs typeface="Arial"/>
              </a:rPr>
              <a:t>Hypothesize</a:t>
            </a:r>
            <a:r>
              <a:rPr lang="en-US" sz="1800" spc="-9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Exact</a:t>
            </a:r>
            <a:r>
              <a:rPr lang="en-US" sz="1800" spc="-9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Relationships</a:t>
            </a:r>
            <a:endParaRPr lang="en-US"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chemeClr val="tx1"/>
              </a:buClr>
              <a:buSzPct val="80357"/>
              <a:buFont typeface="+mj-lt"/>
              <a:buAutoNum type="arabicPeriod"/>
              <a:tabLst>
                <a:tab pos="545465" algn="l"/>
              </a:tabLst>
            </a:pPr>
            <a:r>
              <a:rPr lang="en-US" sz="1800" dirty="0">
                <a:latin typeface="Arial"/>
                <a:cs typeface="Arial"/>
              </a:rPr>
              <a:t>Suitable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When</a:t>
            </a:r>
            <a:r>
              <a:rPr lang="en-US" sz="1800" spc="-6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Prediction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Error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Negligible</a:t>
            </a: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chemeClr val="tx1"/>
              </a:buClr>
              <a:buSzPct val="80357"/>
              <a:buFont typeface="+mj-lt"/>
              <a:buAutoNum type="arabicPeriod"/>
              <a:tabLst>
                <a:tab pos="545465" algn="l"/>
              </a:tabLst>
            </a:pPr>
            <a:r>
              <a:rPr lang="en-US" sz="1800" dirty="0">
                <a:latin typeface="Arial"/>
                <a:cs typeface="Arial"/>
              </a:rPr>
              <a:t>Example:</a:t>
            </a:r>
            <a:r>
              <a:rPr lang="en-US" sz="1800" spc="-5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Body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mass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index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(BMI)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measure</a:t>
            </a:r>
            <a:r>
              <a:rPr lang="en-US" sz="1800" spc="-55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of </a:t>
            </a:r>
            <a:r>
              <a:rPr lang="en-US" sz="1800" dirty="0">
                <a:latin typeface="Arial"/>
                <a:cs typeface="Arial"/>
              </a:rPr>
              <a:t>body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fat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based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D207B310-61AD-6CD5-3901-B071E0416E80}"/>
              </a:ext>
            </a:extLst>
          </p:cNvPr>
          <p:cNvSpPr txBox="1"/>
          <p:nvPr/>
        </p:nvSpPr>
        <p:spPr>
          <a:xfrm>
            <a:off x="2448820" y="4907550"/>
            <a:ext cx="357251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SzPct val="50000"/>
              <a:tabLst>
                <a:tab pos="469900" algn="l"/>
                <a:tab pos="2755900" algn="l"/>
              </a:tabLst>
            </a:pPr>
            <a:r>
              <a:rPr sz="2000" dirty="0">
                <a:latin typeface="Arial"/>
                <a:cs typeface="Arial"/>
              </a:rPr>
              <a:t>Metric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Formula: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i="1" dirty="0">
                <a:latin typeface="Arial"/>
                <a:cs typeface="Arial"/>
              </a:rPr>
              <a:t>BMI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=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23">
            <a:extLst>
              <a:ext uri="{FF2B5EF4-FFF2-40B4-BE49-F238E27FC236}">
                <a16:creationId xmlns:a16="http://schemas.microsoft.com/office/drawing/2014/main" id="{9C00A73E-7275-2BB3-DC47-4A8C3361F8C6}"/>
              </a:ext>
            </a:extLst>
          </p:cNvPr>
          <p:cNvSpPr txBox="1"/>
          <p:nvPr/>
        </p:nvSpPr>
        <p:spPr>
          <a:xfrm>
            <a:off x="6073103" y="4709440"/>
            <a:ext cx="277685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46050" marR="30480" indent="-108585">
              <a:lnSpc>
                <a:spcPts val="2590"/>
              </a:lnSpc>
              <a:spcBef>
                <a:spcPts val="425"/>
              </a:spcBef>
            </a:pPr>
            <a:r>
              <a:rPr sz="2000" i="1" u="sng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Weight</a:t>
            </a:r>
            <a:r>
              <a:rPr sz="2000" i="1" u="sng" spc="-7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000" i="1" u="sng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</a:t>
            </a:r>
            <a:r>
              <a:rPr sz="2000" i="1" u="sng" spc="-5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000" i="1" u="sng" spc="-1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Kilograms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(Height</a:t>
            </a:r>
            <a:r>
              <a:rPr sz="2000" i="1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Meters)</a:t>
            </a:r>
            <a:r>
              <a:rPr sz="2000" i="1" spc="-15" baseline="24305" dirty="0">
                <a:latin typeface="Arial"/>
                <a:cs typeface="Arial"/>
              </a:rPr>
              <a:t>2</a:t>
            </a:r>
            <a:endParaRPr sz="2000" baseline="24305" dirty="0">
              <a:latin typeface="Arial"/>
              <a:cs typeface="Arial"/>
            </a:endParaRPr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id="{67CBC044-9A73-4567-9266-943617634C1C}"/>
              </a:ext>
            </a:extLst>
          </p:cNvPr>
          <p:cNvSpPr txBox="1"/>
          <p:nvPr/>
        </p:nvSpPr>
        <p:spPr>
          <a:xfrm>
            <a:off x="2448821" y="5978547"/>
            <a:ext cx="431591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SzPct val="64000"/>
              <a:tabLst>
                <a:tab pos="469900" algn="l"/>
              </a:tabLst>
            </a:pPr>
            <a:r>
              <a:rPr sz="2000" spc="-25" dirty="0">
                <a:latin typeface="Arial"/>
                <a:cs typeface="Arial"/>
              </a:rPr>
              <a:t>Non-</a:t>
            </a:r>
            <a:r>
              <a:rPr sz="2000" dirty="0">
                <a:latin typeface="Arial"/>
                <a:cs typeface="Arial"/>
              </a:rPr>
              <a:t>metric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Formula: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lang="en-IN" sz="2000" spc="5" dirty="0">
                <a:latin typeface="Arial"/>
                <a:cs typeface="Arial"/>
              </a:rPr>
              <a:t>    </a:t>
            </a:r>
            <a:r>
              <a:rPr sz="2000" i="1" dirty="0">
                <a:latin typeface="Arial"/>
                <a:cs typeface="Arial"/>
              </a:rPr>
              <a:t>BMI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=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A451B3E4-2C8A-AD5C-6AE6-5FB6BF077F3D}"/>
              </a:ext>
            </a:extLst>
          </p:cNvPr>
          <p:cNvSpPr txBox="1"/>
          <p:nvPr/>
        </p:nvSpPr>
        <p:spPr>
          <a:xfrm>
            <a:off x="6101080" y="5807314"/>
            <a:ext cx="2966720" cy="663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655" marR="30480" indent="-250190">
              <a:lnSpc>
                <a:spcPct val="110000"/>
              </a:lnSpc>
              <a:spcBef>
                <a:spcPts val="95"/>
              </a:spcBef>
            </a:pPr>
            <a:r>
              <a:rPr sz="2000" i="1" u="sng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Weight</a:t>
            </a:r>
            <a:r>
              <a:rPr sz="2000" i="1" u="sng" spc="-114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000" i="1" u="sng" spc="-1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(pounds)x703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(Height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7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inches)</a:t>
            </a:r>
            <a:r>
              <a:rPr sz="2000" i="1" spc="-15" baseline="24305" dirty="0">
                <a:latin typeface="Arial"/>
                <a:cs typeface="Arial"/>
              </a:rPr>
              <a:t>2</a:t>
            </a:r>
            <a:endParaRPr sz="2000" baseline="24305" dirty="0">
              <a:latin typeface="Arial"/>
              <a:cs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CAB39B-D299-6F98-795B-329F8CADBAA8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6073103" y="5069803"/>
            <a:ext cx="26028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8CE3B6-7224-42E0-AA26-D3F1EDC6EE51}"/>
              </a:ext>
            </a:extLst>
          </p:cNvPr>
          <p:cNvCxnSpPr>
            <a:cxnSpLocks/>
          </p:cNvCxnSpPr>
          <p:nvPr/>
        </p:nvCxnSpPr>
        <p:spPr>
          <a:xfrm>
            <a:off x="6073103" y="6141683"/>
            <a:ext cx="26028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73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C8B20-A945-D903-E688-E086DB27A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CC211B-C3CB-7602-E728-AE079541A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9E5F5641-F271-734A-3E70-AD4B1F5397A9}"/>
              </a:ext>
            </a:extLst>
          </p:cNvPr>
          <p:cNvGrpSpPr/>
          <p:nvPr/>
        </p:nvGrpSpPr>
        <p:grpSpPr>
          <a:xfrm>
            <a:off x="1080733" y="937334"/>
            <a:ext cx="9141460" cy="5530850"/>
            <a:chOff x="3047" y="1327403"/>
            <a:chExt cx="9141460" cy="553085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E0D0EB6-84C9-6425-0DE0-20FEB39C018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5631" y="4829556"/>
              <a:ext cx="522732" cy="333756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D9589690-E118-05A3-A314-49FEE88C524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2019" y="4898136"/>
              <a:ext cx="361187" cy="208787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5F9165A2-468C-EDC5-28ED-448E581D7E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071" y="4919471"/>
              <a:ext cx="289559" cy="16154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2C56D801-E4C2-655A-5A62-BDF63926CF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267" y="4936236"/>
              <a:ext cx="199643" cy="129539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E5A461D-0966-B004-126F-E42CAD7B2C7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3940" y="4960619"/>
              <a:ext cx="115824" cy="74675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3BB7CF8A-1E9F-DD33-5CBF-E44BE3098E8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2940" y="6402327"/>
              <a:ext cx="439686" cy="401561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26953368-18C6-41ED-01C0-0CD349A4E69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600" y="1327403"/>
              <a:ext cx="7696200" cy="491794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6DEF3A-3F98-499A-BED7-B69E715929D5}"/>
              </a:ext>
            </a:extLst>
          </p:cNvPr>
          <p:cNvSpPr txBox="1"/>
          <p:nvPr/>
        </p:nvSpPr>
        <p:spPr>
          <a:xfrm>
            <a:off x="3727478" y="282880"/>
            <a:ext cx="55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Regression With Code</a:t>
            </a:r>
          </a:p>
        </p:txBody>
      </p:sp>
    </p:spTree>
    <p:extLst>
      <p:ext uri="{BB962C8B-B14F-4D97-AF65-F5344CB8AC3E}">
        <p14:creationId xmlns:p14="http://schemas.microsoft.com/office/powerpoint/2010/main" val="3224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8BBF2-BF22-6BE8-3AF3-7EEE79A0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D07B20-5282-A48B-5E43-BE7C4C545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Copyright © 2025 Aaseya. All Rights Reserved.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38762-0F0D-09F3-2D46-40E4CBA6ADE6}"/>
              </a:ext>
            </a:extLst>
          </p:cNvPr>
          <p:cNvSpPr txBox="1"/>
          <p:nvPr/>
        </p:nvSpPr>
        <p:spPr>
          <a:xfrm>
            <a:off x="3194078" y="2782669"/>
            <a:ext cx="601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+mj-lt"/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118151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F4C5C-0B7F-81F1-1E69-7912489A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570383-3DB1-6398-9832-6BFF84064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B0464-64D6-699C-C36C-58595D095FD3}"/>
              </a:ext>
            </a:extLst>
          </p:cNvPr>
          <p:cNvSpPr txBox="1"/>
          <p:nvPr/>
        </p:nvSpPr>
        <p:spPr>
          <a:xfrm>
            <a:off x="3740603" y="371698"/>
            <a:ext cx="471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Probabilistic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DCA9F-276C-33DF-88B8-DDA2F655B5BC}"/>
              </a:ext>
            </a:extLst>
          </p:cNvPr>
          <p:cNvSpPr txBox="1"/>
          <p:nvPr/>
        </p:nvSpPr>
        <p:spPr>
          <a:xfrm>
            <a:off x="555705" y="1434864"/>
            <a:ext cx="11386457" cy="3988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buClr>
                <a:srgbClr val="99FF99"/>
              </a:buClr>
              <a:buSzPct val="80357"/>
              <a:tabLst>
                <a:tab pos="621665" algn="l"/>
              </a:tabLst>
            </a:pPr>
            <a:r>
              <a:rPr lang="en-US" sz="2800" dirty="0">
                <a:latin typeface="Arial"/>
                <a:cs typeface="Arial"/>
              </a:rPr>
              <a:t>1. Hypothesize</a:t>
            </a:r>
            <a:r>
              <a:rPr lang="en-US" sz="2800" spc="-9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2</a:t>
            </a:r>
            <a:r>
              <a:rPr lang="en-US" sz="2800" spc="-7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Components</a:t>
            </a:r>
            <a:endParaRPr lang="en-US" sz="2800" dirty="0">
              <a:latin typeface="Arial"/>
              <a:cs typeface="Arial"/>
            </a:endParaRPr>
          </a:p>
          <a:p>
            <a:pPr marL="1384300" lvl="1" indent="-4572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1384300" algn="l"/>
              </a:tabLst>
            </a:pPr>
            <a:r>
              <a:rPr lang="en-US" sz="2800" spc="-10" dirty="0">
                <a:latin typeface="Arial"/>
                <a:cs typeface="Arial"/>
              </a:rPr>
              <a:t>Deterministic</a:t>
            </a:r>
            <a:endParaRPr lang="en-US" sz="2800" dirty="0">
              <a:latin typeface="Arial"/>
              <a:cs typeface="Arial"/>
            </a:endParaRPr>
          </a:p>
          <a:p>
            <a:pPr marL="1384300" lvl="1" indent="-457200">
              <a:lnSpc>
                <a:spcPct val="100000"/>
              </a:lnSpc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1384300" algn="l"/>
              </a:tabLst>
            </a:pPr>
            <a:r>
              <a:rPr lang="en-US" sz="2800" dirty="0">
                <a:latin typeface="Arial"/>
                <a:cs typeface="Arial"/>
              </a:rPr>
              <a:t>Random</a:t>
            </a:r>
            <a:r>
              <a:rPr lang="en-US" sz="2800" spc="-110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Error</a:t>
            </a:r>
            <a:endParaRPr lang="en-US" sz="2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  <a:buClr>
                <a:srgbClr val="99FF99"/>
              </a:buClr>
              <a:buSzPct val="80357"/>
              <a:tabLst>
                <a:tab pos="622300" algn="l"/>
              </a:tabLst>
            </a:pPr>
            <a:r>
              <a:rPr lang="en-US" sz="2800" dirty="0">
                <a:latin typeface="Arial"/>
                <a:cs typeface="Arial"/>
              </a:rPr>
              <a:t>    Example:</a:t>
            </a:r>
            <a:r>
              <a:rPr lang="en-US" sz="2800" spc="-5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Systolic</a:t>
            </a:r>
            <a:r>
              <a:rPr lang="en-US" sz="2800" spc="-8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blood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pressure</a:t>
            </a:r>
            <a:r>
              <a:rPr lang="en-US" sz="2800" spc="-6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of</a:t>
            </a:r>
            <a:r>
              <a:rPr lang="en-US" sz="2800" spc="-60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newborns </a:t>
            </a:r>
            <a:r>
              <a:rPr lang="en-US" sz="2800" dirty="0">
                <a:latin typeface="Arial"/>
                <a:cs typeface="Arial"/>
              </a:rPr>
              <a:t>Is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6</a:t>
            </a:r>
            <a:r>
              <a:rPr lang="en-US" sz="2800" spc="-1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Times</a:t>
            </a:r>
            <a:r>
              <a:rPr lang="en-US" sz="2800" spc="-2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the</a:t>
            </a:r>
            <a:r>
              <a:rPr lang="en-US" sz="2800" spc="-19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Age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in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days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+</a:t>
            </a:r>
            <a:r>
              <a:rPr lang="en-US" sz="2800" spc="-6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Random</a:t>
            </a:r>
            <a:r>
              <a:rPr lang="en-US" sz="2800" spc="-30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Error</a:t>
            </a:r>
            <a:endParaRPr lang="en-US" sz="2800" dirty="0">
              <a:latin typeface="Arial"/>
              <a:cs typeface="Arial"/>
            </a:endParaRPr>
          </a:p>
          <a:p>
            <a:pPr marL="1384300" lvl="1" indent="-4572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1384300" algn="l"/>
              </a:tabLst>
            </a:pPr>
            <a:r>
              <a:rPr lang="en-US" sz="2800" i="1" dirty="0">
                <a:latin typeface="Arial"/>
                <a:cs typeface="Arial"/>
              </a:rPr>
              <a:t>SBP</a:t>
            </a:r>
            <a:r>
              <a:rPr lang="en-US" sz="2800" i="1" spc="-5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=</a:t>
            </a:r>
            <a:r>
              <a:rPr lang="en-US" sz="2800" spc="-4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6xage(d)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+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spc="-50" dirty="0">
                <a:latin typeface="Symbol"/>
                <a:cs typeface="Symbol"/>
              </a:rPr>
              <a:t></a:t>
            </a:r>
            <a:endParaRPr lang="en-US" sz="2800" dirty="0">
              <a:latin typeface="Symbol"/>
              <a:cs typeface="Symbol"/>
            </a:endParaRPr>
          </a:p>
          <a:p>
            <a:pPr marL="1384300" marR="50800" lvl="1" indent="-457200">
              <a:lnSpc>
                <a:spcPct val="10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1384300" algn="l"/>
              </a:tabLst>
            </a:pPr>
            <a:r>
              <a:rPr lang="en-US" sz="2800" dirty="0">
                <a:latin typeface="Arial"/>
                <a:cs typeface="Arial"/>
              </a:rPr>
              <a:t>Random</a:t>
            </a:r>
            <a:r>
              <a:rPr lang="en-US" sz="2800" spc="-4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Error</a:t>
            </a:r>
            <a:r>
              <a:rPr lang="en-US" sz="2800" spc="-6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May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Be</a:t>
            </a:r>
            <a:r>
              <a:rPr lang="en-US" sz="2800" spc="-6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Due</a:t>
            </a:r>
            <a:r>
              <a:rPr lang="en-US" sz="2800" spc="-5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</a:t>
            </a:r>
            <a:r>
              <a:rPr lang="en-US" sz="2800" spc="-60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Factors </a:t>
            </a:r>
            <a:r>
              <a:rPr lang="en-US" sz="2800" dirty="0">
                <a:latin typeface="Arial"/>
                <a:cs typeface="Arial"/>
              </a:rPr>
              <a:t>Other</a:t>
            </a:r>
            <a:r>
              <a:rPr lang="en-US" sz="2800" spc="-9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Than</a:t>
            </a:r>
            <a:r>
              <a:rPr lang="en-US" sz="2800" spc="-4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age</a:t>
            </a:r>
            <a:r>
              <a:rPr lang="en-US" sz="2800" spc="-5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in</a:t>
            </a:r>
            <a:r>
              <a:rPr lang="en-US" sz="2800" spc="-5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days</a:t>
            </a:r>
            <a:r>
              <a:rPr lang="en-US" sz="2800" spc="-7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(e.g.</a:t>
            </a:r>
            <a:r>
              <a:rPr lang="en-US" sz="2800" spc="-5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Birthweight)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70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EFB02A-D6AD-462D-9642-B2F044AE9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90876226-8181-EAAA-920E-12855A36C1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099" y="1290593"/>
            <a:ext cx="8559800" cy="482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0638F-F344-23D3-9734-E8EE99F8B212}"/>
              </a:ext>
            </a:extLst>
          </p:cNvPr>
          <p:cNvSpPr txBox="1"/>
          <p:nvPr/>
        </p:nvSpPr>
        <p:spPr>
          <a:xfrm>
            <a:off x="3241901" y="551279"/>
            <a:ext cx="570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Let’s Look at a problem</a:t>
            </a:r>
          </a:p>
        </p:txBody>
      </p:sp>
    </p:spTree>
    <p:extLst>
      <p:ext uri="{BB962C8B-B14F-4D97-AF65-F5344CB8AC3E}">
        <p14:creationId xmlns:p14="http://schemas.microsoft.com/office/powerpoint/2010/main" val="69790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51EB-9FCF-0871-8983-1B35BDE2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AC1B6A-0E6D-1AAC-09D3-051FFE064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8E3AF-ABF1-D803-AB8F-7A035EC750B5}"/>
              </a:ext>
            </a:extLst>
          </p:cNvPr>
          <p:cNvSpPr txBox="1"/>
          <p:nvPr/>
        </p:nvSpPr>
        <p:spPr>
          <a:xfrm>
            <a:off x="3285445" y="104140"/>
            <a:ext cx="433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+mj-lt"/>
              </a:rPr>
              <a:t>Regression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9E5E6-2503-4C81-C22B-883CDF9112A7}"/>
              </a:ext>
            </a:extLst>
          </p:cNvPr>
          <p:cNvSpPr txBox="1"/>
          <p:nvPr/>
        </p:nvSpPr>
        <p:spPr>
          <a:xfrm>
            <a:off x="620486" y="970568"/>
            <a:ext cx="10951028" cy="185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7050" marR="629920" indent="-514350">
              <a:lnSpc>
                <a:spcPct val="100000"/>
              </a:lnSpc>
              <a:spcBef>
                <a:spcPts val="10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355600" algn="l"/>
              </a:tabLst>
            </a:pPr>
            <a:r>
              <a:rPr lang="en-US" sz="2000" dirty="0">
                <a:latin typeface="Arial"/>
                <a:cs typeface="Arial"/>
              </a:rPr>
              <a:t>Relationship</a:t>
            </a:r>
            <a:r>
              <a:rPr lang="en-US" sz="2000" spc="-4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between</a:t>
            </a:r>
            <a:r>
              <a:rPr lang="en-US" sz="2000" spc="-5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one</a:t>
            </a:r>
            <a:r>
              <a:rPr lang="en-US" sz="2000" spc="-9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dependent </a:t>
            </a:r>
            <a:r>
              <a:rPr lang="en-US" sz="2000" dirty="0">
                <a:latin typeface="Arial"/>
                <a:cs typeface="Arial"/>
              </a:rPr>
              <a:t>variable</a:t>
            </a:r>
            <a:r>
              <a:rPr lang="en-US" sz="2000" spc="-7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spc="-4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explanatory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variable(s)</a:t>
            </a:r>
            <a:endParaRPr lang="en-US" sz="2000" dirty="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spcBef>
                <a:spcPts val="770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354965" algn="l"/>
              </a:tabLst>
            </a:pPr>
            <a:r>
              <a:rPr lang="en-US" sz="2000" dirty="0">
                <a:latin typeface="Arial"/>
                <a:cs typeface="Arial"/>
              </a:rPr>
              <a:t>Use</a:t>
            </a:r>
            <a:r>
              <a:rPr lang="en-US" sz="2000" spc="-3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equation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to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set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up</a:t>
            </a:r>
            <a:r>
              <a:rPr lang="en-US" sz="2000" spc="-10" dirty="0">
                <a:latin typeface="Arial"/>
                <a:cs typeface="Arial"/>
              </a:rPr>
              <a:t> relationship</a:t>
            </a:r>
            <a:endParaRPr lang="en-US" sz="2000" dirty="0">
              <a:latin typeface="Arial"/>
              <a:cs typeface="Arial"/>
            </a:endParaRPr>
          </a:p>
          <a:p>
            <a:pPr marL="1384301" lvl="1" indent="-457200">
              <a:lnSpc>
                <a:spcPct val="100000"/>
              </a:lnSpc>
              <a:spcBef>
                <a:spcPts val="60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54430" algn="l"/>
              </a:tabLst>
            </a:pPr>
            <a:r>
              <a:rPr lang="en-US" sz="1600" u="sng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Numerical</a:t>
            </a:r>
            <a:r>
              <a:rPr lang="en-US" sz="1600" spc="-1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Dependent</a:t>
            </a:r>
            <a:r>
              <a:rPr lang="en-US" sz="1600" spc="-1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(Response)</a:t>
            </a:r>
            <a:r>
              <a:rPr lang="en-US" sz="1600" spc="-14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Variable</a:t>
            </a:r>
            <a:endParaRPr lang="en-US" sz="1600" dirty="0">
              <a:latin typeface="Arial"/>
              <a:cs typeface="Arial"/>
            </a:endParaRPr>
          </a:p>
          <a:p>
            <a:pPr marL="1384301" lvl="1" indent="-457200">
              <a:lnSpc>
                <a:spcPct val="100000"/>
              </a:lnSpc>
              <a:spcBef>
                <a:spcPts val="5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154430" algn="l"/>
              </a:tabLst>
            </a:pPr>
            <a:r>
              <a:rPr lang="en-US" sz="1600" dirty="0">
                <a:latin typeface="Arial"/>
                <a:cs typeface="Arial"/>
              </a:rPr>
              <a:t>1</a:t>
            </a:r>
            <a:r>
              <a:rPr lang="en-US" sz="1600" spc="-7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or</a:t>
            </a:r>
            <a:r>
              <a:rPr lang="en-US" sz="1600" spc="-7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More</a:t>
            </a:r>
            <a:r>
              <a:rPr lang="en-US" sz="1600" spc="-8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Numerical</a:t>
            </a:r>
            <a:r>
              <a:rPr lang="en-US" sz="1600" spc="-5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or</a:t>
            </a:r>
            <a:r>
              <a:rPr lang="en-US" sz="1600" spc="-8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Categorical</a:t>
            </a:r>
            <a:r>
              <a:rPr lang="en-US" sz="1600" spc="-5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Independent </a:t>
            </a:r>
            <a:r>
              <a:rPr lang="en-US" sz="1600" dirty="0">
                <a:latin typeface="Arial"/>
                <a:cs typeface="Arial"/>
              </a:rPr>
              <a:t>(Explanatory)</a:t>
            </a:r>
            <a:r>
              <a:rPr lang="en-US" sz="1600" spc="-10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Variables</a:t>
            </a:r>
            <a:endParaRPr lang="en-US" sz="1600" dirty="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spcBef>
                <a:spcPts val="735"/>
              </a:spcBef>
              <a:buClr>
                <a:schemeClr val="tx1"/>
              </a:buClr>
              <a:buSzPct val="79687"/>
              <a:buFont typeface="+mj-lt"/>
              <a:buAutoNum type="arabicPeriod"/>
              <a:tabLst>
                <a:tab pos="354965" algn="l"/>
              </a:tabLst>
            </a:pPr>
            <a:r>
              <a:rPr lang="en-US" sz="2000" dirty="0">
                <a:latin typeface="Arial"/>
                <a:cs typeface="Arial"/>
              </a:rPr>
              <a:t>Used</a:t>
            </a:r>
            <a:r>
              <a:rPr lang="en-US" sz="2000" spc="-4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Mainly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for</a:t>
            </a:r>
            <a:r>
              <a:rPr lang="en-US" sz="2000" spc="-2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Prediction</a:t>
            </a:r>
            <a:r>
              <a:rPr lang="en-US" sz="2000" spc="-3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&amp;</a:t>
            </a:r>
            <a:r>
              <a:rPr lang="en-US" sz="2000" spc="-2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Estimation</a:t>
            </a:r>
          </a:p>
        </p:txBody>
      </p:sp>
      <p:pic>
        <p:nvPicPr>
          <p:cNvPr id="56" name="object 51">
            <a:extLst>
              <a:ext uri="{FF2B5EF4-FFF2-40B4-BE49-F238E27FC236}">
                <a16:creationId xmlns:a16="http://schemas.microsoft.com/office/drawing/2014/main" id="{E513A811-9D93-5716-7A50-FE6C4C80E0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114" y="2824922"/>
            <a:ext cx="7141029" cy="380383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C83E7EA-1C9E-95E1-D7B9-D12B50867D74}"/>
              </a:ext>
            </a:extLst>
          </p:cNvPr>
          <p:cNvSpPr txBox="1"/>
          <p:nvPr/>
        </p:nvSpPr>
        <p:spPr>
          <a:xfrm>
            <a:off x="947056" y="2921909"/>
            <a:ext cx="261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Let’s</a:t>
            </a:r>
            <a:r>
              <a:rPr lang="en-US" b="1" u="sng" spc="-5" dirty="0"/>
              <a:t> </a:t>
            </a:r>
            <a:r>
              <a:rPr lang="en-US" b="1" u="sng" dirty="0"/>
              <a:t>look</a:t>
            </a:r>
            <a:r>
              <a:rPr lang="en-US" b="1" u="sng" spc="-5" dirty="0"/>
              <a:t> </a:t>
            </a:r>
            <a:r>
              <a:rPr lang="en-US" b="1" u="sng" dirty="0"/>
              <a:t>at</a:t>
            </a:r>
            <a:r>
              <a:rPr lang="en-US" b="1" u="sng" spc="-5" dirty="0"/>
              <a:t> </a:t>
            </a:r>
            <a:r>
              <a:rPr lang="en-US" b="1" u="sng" dirty="0"/>
              <a:t>the</a:t>
            </a:r>
            <a:r>
              <a:rPr lang="en-US" b="1" u="sng" spc="-5" dirty="0"/>
              <a:t> </a:t>
            </a:r>
            <a:r>
              <a:rPr lang="en-US" b="1" u="sng" spc="-10" dirty="0"/>
              <a:t>tips…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45595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19373-7241-5BD2-B3C9-60F05299A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40ECD8-F300-DDE6-190A-F99B741B5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AA6D8-37EB-5BC0-0278-2FF3A40FFC1C}"/>
              </a:ext>
            </a:extLst>
          </p:cNvPr>
          <p:cNvSpPr txBox="1"/>
          <p:nvPr/>
        </p:nvSpPr>
        <p:spPr>
          <a:xfrm>
            <a:off x="2392816" y="509320"/>
            <a:ext cx="686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Regression Modelling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BA656-F894-7574-B33F-03D14639D1E8}"/>
              </a:ext>
            </a:extLst>
          </p:cNvPr>
          <p:cNvSpPr txBox="1"/>
          <p:nvPr/>
        </p:nvSpPr>
        <p:spPr>
          <a:xfrm>
            <a:off x="555704" y="1487443"/>
            <a:ext cx="11636295" cy="339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  <a:buClr>
                <a:srgbClr val="99FF99"/>
              </a:buClr>
              <a:buSzPct val="79687"/>
              <a:tabLst>
                <a:tab pos="355600" algn="l"/>
                <a:tab pos="927100" algn="l"/>
              </a:tabLst>
            </a:pPr>
            <a:r>
              <a:rPr lang="en-IN" sz="3200" spc="-25" dirty="0">
                <a:latin typeface="Arial"/>
                <a:cs typeface="Arial"/>
              </a:rPr>
              <a:t>1.</a:t>
            </a:r>
            <a:r>
              <a:rPr lang="en-IN" sz="3200" dirty="0">
                <a:latin typeface="Arial"/>
                <a:cs typeface="Arial"/>
              </a:rPr>
              <a:t>	 Hypothesize</a:t>
            </a:r>
            <a:r>
              <a:rPr lang="en-IN" sz="3200" spc="-9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Deterministic</a:t>
            </a:r>
            <a:r>
              <a:rPr lang="en-IN" sz="3200" spc="-85" dirty="0">
                <a:latin typeface="Arial"/>
                <a:cs typeface="Arial"/>
              </a:rPr>
              <a:t> </a:t>
            </a:r>
            <a:r>
              <a:rPr lang="en-IN" sz="3200" spc="-10" dirty="0">
                <a:latin typeface="Arial"/>
                <a:cs typeface="Arial"/>
              </a:rPr>
              <a:t>Component</a:t>
            </a:r>
            <a:endParaRPr lang="en-IN" sz="3200" dirty="0">
              <a:latin typeface="Arial"/>
              <a:cs typeface="Arial"/>
            </a:endParaRPr>
          </a:p>
          <a:p>
            <a:pPr marL="1154430" lvl="1" indent="-227329">
              <a:lnSpc>
                <a:spcPct val="100000"/>
              </a:lnSpc>
              <a:spcBef>
                <a:spcPts val="610"/>
              </a:spcBef>
              <a:buClr>
                <a:schemeClr val="tx1"/>
              </a:buClr>
              <a:buChar char="•"/>
              <a:tabLst>
                <a:tab pos="1154430" algn="l"/>
              </a:tabLst>
            </a:pPr>
            <a:r>
              <a:rPr lang="en-IN" sz="2400" dirty="0">
                <a:latin typeface="Arial"/>
                <a:cs typeface="Arial"/>
              </a:rPr>
              <a:t>Estimate</a:t>
            </a:r>
            <a:r>
              <a:rPr lang="en-IN" sz="2400" spc="-14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Unknown</a:t>
            </a:r>
            <a:r>
              <a:rPr lang="en-IN" sz="2400" spc="-105" dirty="0">
                <a:latin typeface="Arial"/>
                <a:cs typeface="Arial"/>
              </a:rPr>
              <a:t> </a:t>
            </a:r>
            <a:r>
              <a:rPr lang="en-IN" sz="2400" spc="-10" dirty="0">
                <a:latin typeface="Arial"/>
                <a:cs typeface="Arial"/>
              </a:rPr>
              <a:t>Parameters</a:t>
            </a:r>
            <a:endParaRPr lang="en-IN" sz="2400" dirty="0">
              <a:latin typeface="Arial"/>
              <a:cs typeface="Arial"/>
            </a:endParaRPr>
          </a:p>
          <a:p>
            <a:pPr marL="12065" marR="974725">
              <a:lnSpc>
                <a:spcPct val="100000"/>
              </a:lnSpc>
              <a:spcBef>
                <a:spcPts val="1120"/>
              </a:spcBef>
              <a:buClr>
                <a:srgbClr val="99FF99"/>
              </a:buClr>
              <a:buSzPct val="79687"/>
              <a:tabLst>
                <a:tab pos="927100" algn="l"/>
              </a:tabLst>
            </a:pPr>
            <a:r>
              <a:rPr lang="en-IN" sz="3200" spc="-25" dirty="0">
                <a:latin typeface="Arial"/>
                <a:cs typeface="Arial"/>
              </a:rPr>
              <a:t>2. </a:t>
            </a:r>
            <a:r>
              <a:rPr lang="en-IN" sz="3200" dirty="0">
                <a:latin typeface="Arial"/>
                <a:cs typeface="Arial"/>
              </a:rPr>
              <a:t>Specify</a:t>
            </a:r>
            <a:r>
              <a:rPr lang="en-IN" sz="3200" spc="-8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Probability</a:t>
            </a:r>
            <a:r>
              <a:rPr lang="en-IN" sz="3200" spc="-70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Distribution</a:t>
            </a:r>
            <a:r>
              <a:rPr lang="en-IN" sz="3200" spc="-95" dirty="0">
                <a:latin typeface="Arial"/>
                <a:cs typeface="Arial"/>
              </a:rPr>
              <a:t> </a:t>
            </a:r>
            <a:r>
              <a:rPr lang="en-IN" sz="3200" spc="-25" dirty="0">
                <a:latin typeface="Arial"/>
                <a:cs typeface="Arial"/>
              </a:rPr>
              <a:t>of </a:t>
            </a:r>
            <a:r>
              <a:rPr lang="en-IN" sz="3200" dirty="0">
                <a:latin typeface="Arial"/>
                <a:cs typeface="Arial"/>
              </a:rPr>
              <a:t>Random</a:t>
            </a:r>
            <a:r>
              <a:rPr lang="en-IN" sz="3200" spc="-4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Error </a:t>
            </a:r>
            <a:r>
              <a:rPr lang="en-IN" sz="3200" spc="-20" dirty="0">
                <a:latin typeface="Arial"/>
                <a:cs typeface="Arial"/>
              </a:rPr>
              <a:t>Term</a:t>
            </a:r>
            <a:endParaRPr lang="en-IN" sz="3200" dirty="0">
              <a:latin typeface="Arial"/>
              <a:cs typeface="Arial"/>
            </a:endParaRPr>
          </a:p>
          <a:p>
            <a:pPr marL="1154430" lvl="1" indent="-227329">
              <a:lnSpc>
                <a:spcPct val="100000"/>
              </a:lnSpc>
              <a:spcBef>
                <a:spcPts val="610"/>
              </a:spcBef>
              <a:buClr>
                <a:schemeClr val="tx1"/>
              </a:buClr>
              <a:buChar char="•"/>
              <a:tabLst>
                <a:tab pos="1154430" algn="l"/>
              </a:tabLst>
            </a:pPr>
            <a:r>
              <a:rPr lang="en-IN" sz="2400" dirty="0">
                <a:latin typeface="Arial"/>
                <a:cs typeface="Arial"/>
              </a:rPr>
              <a:t>Estimate</a:t>
            </a:r>
            <a:r>
              <a:rPr lang="en-IN" sz="2400" spc="-114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Standard</a:t>
            </a:r>
            <a:r>
              <a:rPr lang="en-IN" sz="2400" spc="-9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Deviation</a:t>
            </a:r>
            <a:r>
              <a:rPr lang="en-IN" sz="2400" spc="-75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of</a:t>
            </a:r>
            <a:r>
              <a:rPr lang="en-IN" sz="2400" spc="-105" dirty="0">
                <a:latin typeface="Arial"/>
                <a:cs typeface="Arial"/>
              </a:rPr>
              <a:t> </a:t>
            </a:r>
            <a:r>
              <a:rPr lang="en-IN" sz="2400" spc="-10" dirty="0">
                <a:latin typeface="Arial"/>
                <a:cs typeface="Arial"/>
              </a:rPr>
              <a:t>Error</a:t>
            </a:r>
            <a:endParaRPr lang="en-I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  <a:buClr>
                <a:srgbClr val="99FF99"/>
              </a:buClr>
              <a:buSzPct val="79687"/>
              <a:tabLst>
                <a:tab pos="354965" algn="l"/>
                <a:tab pos="927100" algn="l"/>
              </a:tabLst>
            </a:pPr>
            <a:r>
              <a:rPr lang="en-IN" sz="3200" spc="-25" dirty="0">
                <a:latin typeface="Arial"/>
                <a:cs typeface="Arial"/>
              </a:rPr>
              <a:t>3.</a:t>
            </a:r>
            <a:r>
              <a:rPr lang="en-IN" sz="3200" dirty="0">
                <a:latin typeface="Arial"/>
                <a:cs typeface="Arial"/>
              </a:rPr>
              <a:t>	 Evaluate</a:t>
            </a:r>
            <a:r>
              <a:rPr lang="en-IN" sz="3200" spc="-6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the</a:t>
            </a:r>
            <a:r>
              <a:rPr lang="en-IN" sz="3200" spc="-4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fitted</a:t>
            </a:r>
            <a:r>
              <a:rPr lang="en-IN" sz="3200" spc="-40" dirty="0">
                <a:latin typeface="Arial"/>
                <a:cs typeface="Arial"/>
              </a:rPr>
              <a:t> </a:t>
            </a:r>
            <a:r>
              <a:rPr lang="en-IN" sz="3200" spc="-10" dirty="0">
                <a:latin typeface="Arial"/>
                <a:cs typeface="Arial"/>
              </a:rPr>
              <a:t>Model</a:t>
            </a:r>
            <a:endParaRPr lang="en-IN"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buClr>
                <a:srgbClr val="99FF99"/>
              </a:buClr>
              <a:buSzPct val="79687"/>
              <a:tabLst>
                <a:tab pos="354965" algn="l"/>
                <a:tab pos="927100" algn="l"/>
              </a:tabLst>
            </a:pPr>
            <a:r>
              <a:rPr lang="en-IN" sz="3200" spc="-25" dirty="0">
                <a:latin typeface="Arial"/>
                <a:cs typeface="Arial"/>
              </a:rPr>
              <a:t>4.</a:t>
            </a:r>
            <a:r>
              <a:rPr lang="en-IN" sz="3200" dirty="0">
                <a:latin typeface="Arial"/>
                <a:cs typeface="Arial"/>
              </a:rPr>
              <a:t>	 Use</a:t>
            </a:r>
            <a:r>
              <a:rPr lang="en-IN" sz="3200" spc="-50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Model</a:t>
            </a:r>
            <a:r>
              <a:rPr lang="en-IN" sz="3200" spc="-30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for</a:t>
            </a:r>
            <a:r>
              <a:rPr lang="en-IN" sz="3200" spc="-4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Prediction</a:t>
            </a:r>
            <a:r>
              <a:rPr lang="en-IN" sz="3200" spc="-45" dirty="0">
                <a:latin typeface="Arial"/>
                <a:cs typeface="Arial"/>
              </a:rPr>
              <a:t> </a:t>
            </a:r>
            <a:r>
              <a:rPr lang="en-IN" sz="3200" dirty="0">
                <a:latin typeface="Arial"/>
                <a:cs typeface="Arial"/>
              </a:rPr>
              <a:t>&amp;</a:t>
            </a:r>
            <a:r>
              <a:rPr lang="en-IN" sz="3200" spc="-30" dirty="0">
                <a:latin typeface="Arial"/>
                <a:cs typeface="Arial"/>
              </a:rPr>
              <a:t> </a:t>
            </a:r>
            <a:r>
              <a:rPr lang="en-IN" sz="3200" spc="-10" dirty="0">
                <a:latin typeface="Arial"/>
                <a:cs typeface="Arial"/>
              </a:rPr>
              <a:t>Estimation</a:t>
            </a:r>
            <a:endParaRPr lang="en-IN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8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10E0-8FEA-527F-544A-612A702E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9D98A-3719-AC69-D786-6C6F23714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22F23-0DCA-4843-02CA-C92EB0483EC3}"/>
              </a:ext>
            </a:extLst>
          </p:cNvPr>
          <p:cNvSpPr txBox="1"/>
          <p:nvPr/>
        </p:nvSpPr>
        <p:spPr>
          <a:xfrm>
            <a:off x="2392816" y="509320"/>
            <a:ext cx="686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+mj-lt"/>
              </a:rPr>
              <a:t>What could be a estimate….</a:t>
            </a:r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8E32BB00-5CD7-9129-B439-333935AB94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9257" y="1410335"/>
            <a:ext cx="8831072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71232"/>
      </p:ext>
    </p:extLst>
  </p:cSld>
  <p:clrMapOvr>
    <a:masterClrMapping/>
  </p:clrMapOvr>
</p:sld>
</file>

<file path=ppt/theme/theme1.xml><?xml version="1.0" encoding="utf-8"?>
<a:theme xmlns:a="http://schemas.openxmlformats.org/drawingml/2006/main" name="1_Aaseya-ppt-theme">
  <a:themeElements>
    <a:clrScheme name="Aaseya Color">
      <a:dk1>
        <a:srgbClr val="000000"/>
      </a:dk1>
      <a:lt1>
        <a:srgbClr val="FFFFFF"/>
      </a:lt1>
      <a:dk2>
        <a:srgbClr val="66787E"/>
      </a:dk2>
      <a:lt2>
        <a:srgbClr val="E9F0EF"/>
      </a:lt2>
      <a:accent1>
        <a:srgbClr val="96ED45"/>
      </a:accent1>
      <a:accent2>
        <a:srgbClr val="108DE2"/>
      </a:accent2>
      <a:accent3>
        <a:srgbClr val="2255A4"/>
      </a:accent3>
      <a:accent4>
        <a:srgbClr val="1AAACC"/>
      </a:accent4>
      <a:accent5>
        <a:srgbClr val="DE8625"/>
      </a:accent5>
      <a:accent6>
        <a:srgbClr val="85449A"/>
      </a:accent6>
      <a:hlink>
        <a:srgbClr val="637487"/>
      </a:hlink>
      <a:folHlink>
        <a:srgbClr val="231F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seya-ppt-theme" id="{D4C34810-D0B0-469A-B621-44ED2994EDA0}" vid="{EAEBCC40-F149-42FF-BA6D-7AF88FB12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BED6E8767AA54284A0297D4C60E672" ma:contentTypeVersion="12" ma:contentTypeDescription="Create a new document." ma:contentTypeScope="" ma:versionID="a95f47506a62f5ca0c16ee400f6e7938">
  <xsd:schema xmlns:xsd="http://www.w3.org/2001/XMLSchema" xmlns:xs="http://www.w3.org/2001/XMLSchema" xmlns:p="http://schemas.microsoft.com/office/2006/metadata/properties" xmlns:ns2="133edc8e-899e-43ea-b69f-63d3704e2e2f" xmlns:ns3="4f69cde2-47b3-4dfd-9a94-dde9d4bd82c5" targetNamespace="http://schemas.microsoft.com/office/2006/metadata/properties" ma:root="true" ma:fieldsID="7435b2b6709611f292dff944167baebd" ns2:_="" ns3:_="">
    <xsd:import namespace="133edc8e-899e-43ea-b69f-63d3704e2e2f"/>
    <xsd:import namespace="4f69cde2-47b3-4dfd-9a94-dde9d4bd82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edc8e-899e-43ea-b69f-63d3704e2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9cde2-47b3-4dfd-9a94-dde9d4bd82c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9031EA-C335-4366-A557-AEB35400C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3edc8e-899e-43ea-b69f-63d3704e2e2f"/>
    <ds:schemaRef ds:uri="4f69cde2-47b3-4dfd-9a94-dde9d4bd82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BDF567-C51C-497E-87CD-C1FCD5D006FE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84ADE1-9629-424C-9123-4BAA5EEED1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14711</TotalTime>
  <Words>854</Words>
  <Application>Microsoft Office PowerPoint</Application>
  <PresentationFormat>Widescreen</PresentationFormat>
  <Paragraphs>140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Barlow Medium</vt:lpstr>
      <vt:lpstr>Bebas Neue</vt:lpstr>
      <vt:lpstr>Calibri</vt:lpstr>
      <vt:lpstr>Courier New</vt:lpstr>
      <vt:lpstr>Symbol</vt:lpstr>
      <vt:lpstr>Times New Roman</vt:lpstr>
      <vt:lpstr>1_Aaseya-ppt-theme</vt:lpstr>
      <vt:lpstr>General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Prakash Puran</dc:creator>
  <cp:lastModifiedBy>Mrinal Chakraborty</cp:lastModifiedBy>
  <cp:revision>445</cp:revision>
  <dcterms:created xsi:type="dcterms:W3CDTF">2018-05-17T09:59:09Z</dcterms:created>
  <dcterms:modified xsi:type="dcterms:W3CDTF">2025-07-23T12:33:24Z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0x010100E7BED6E8767AA54284A0297D4C60E672</vt:lpwstr>
  </property>
</Properties>
</file>